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21"/>
  </p:handoutMasterIdLst>
  <p:sldIdLst>
    <p:sldId id="256" r:id="rId3"/>
    <p:sldId id="257" r:id="rId4"/>
    <p:sldId id="259" r:id="rId5"/>
    <p:sldId id="262" r:id="rId6"/>
    <p:sldId id="296" r:id="rId7"/>
    <p:sldId id="298" r:id="rId8"/>
    <p:sldId id="299" r:id="rId9"/>
    <p:sldId id="275" r:id="rId10"/>
    <p:sldId id="306" r:id="rId11"/>
    <p:sldId id="310" r:id="rId12"/>
    <p:sldId id="312" r:id="rId13"/>
    <p:sldId id="303" r:id="rId14"/>
    <p:sldId id="266" r:id="rId15"/>
    <p:sldId id="260" r:id="rId16"/>
    <p:sldId id="261" r:id="rId17"/>
    <p:sldId id="318" r:id="rId19"/>
    <p:sldId id="278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86" d="100"/>
          <a:sy n="86" d="100"/>
        </p:scale>
        <p:origin x="221" y="461"/>
      </p:cViewPr>
      <p:guideLst>
        <p:guide orient="horz" pos="164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CA1A-112E-4875-A60D-4776EBA20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3075-2ACF-42B4-81F5-3B7C06D349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CA1A-112E-4875-A60D-4776EBA20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3075-2ACF-42B4-81F5-3B7C06D349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CA1A-112E-4875-A60D-4776EBA20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3075-2ACF-42B4-81F5-3B7C06D349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655862" y="281025"/>
            <a:ext cx="335581" cy="335581"/>
            <a:chOff x="8322366" y="198783"/>
            <a:chExt cx="516834" cy="516834"/>
          </a:xfrm>
        </p:grpSpPr>
        <p:sp>
          <p:nvSpPr>
            <p:cNvPr id="8" name="椭圆 7"/>
            <p:cNvSpPr/>
            <p:nvPr/>
          </p:nvSpPr>
          <p:spPr>
            <a:xfrm>
              <a:off x="8322366" y="198783"/>
              <a:ext cx="516834" cy="51683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8465781" y="388297"/>
              <a:ext cx="230003" cy="137806"/>
              <a:chOff x="7107636" y="198783"/>
              <a:chExt cx="196344" cy="69758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7107636" y="198783"/>
                <a:ext cx="196344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7107636" y="233662"/>
                <a:ext cx="196344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7107636" y="268541"/>
                <a:ext cx="196344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CA1A-112E-4875-A60D-4776EBA20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3075-2ACF-42B4-81F5-3B7C06D349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CA1A-112E-4875-A60D-4776EBA20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3075-2ACF-42B4-81F5-3B7C06D349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CA1A-112E-4875-A60D-4776EBA20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3075-2ACF-42B4-81F5-3B7C06D349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CA1A-112E-4875-A60D-4776EBA20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3075-2ACF-42B4-81F5-3B7C06D349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CA1A-112E-4875-A60D-4776EBA20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3075-2ACF-42B4-81F5-3B7C06D349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CA1A-112E-4875-A60D-4776EBA20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3075-2ACF-42B4-81F5-3B7C06D349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CA1A-112E-4875-A60D-4776EBA20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3075-2ACF-42B4-81F5-3B7C06D349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8463CA1A-112E-4875-A60D-4776EBA20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348C3075-2ACF-42B4-81F5-3B7C06D349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D:\Làmweb\doAnTotNghiep\Project\Varity\src\main\webapp\IMAGE\login_background.jpglogin_background"/>
          <p:cNvPicPr>
            <a:picLocks noChangeAspect="1"/>
          </p:cNvPicPr>
          <p:nvPr/>
        </p:nvPicPr>
        <p:blipFill rotWithShape="1">
          <a:blip r:embed="rId1">
            <a:grayscl/>
            <a:lum bright="12000"/>
          </a:blip>
          <a:srcRect/>
          <a:stretch>
            <a:fillRect/>
          </a:stretch>
        </p:blipFill>
        <p:spPr>
          <a:xfrm>
            <a:off x="-1960245" y="0"/>
            <a:ext cx="13064490" cy="5143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5"/>
          </a:p>
        </p:txBody>
      </p:sp>
      <p:sp>
        <p:nvSpPr>
          <p:cNvPr id="13" name="矩形 12" descr="e7d195523061f1c09e9d68d7cf438b91ef959ecb14fc25d26BBA7F7DBC18E55DFF4014AF651F0BF2569D4B6C1DA7F1A4683A481403BD872FC687266AD13265C1DE7C373772FD8728ABDD69ADD03BFF5BE2862BC891DBB79EEA6ABFDA2705539C423D9E6A869863D43AC2EBED1DD1EB162B64448B75509C01D19FA967F443D1B5FCE830C8A5DF52D02B41DCFFF314BA0C"/>
          <p:cNvSpPr/>
          <p:nvPr/>
        </p:nvSpPr>
        <p:spPr>
          <a:xfrm>
            <a:off x="1888294" y="2196955"/>
            <a:ext cx="532677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ĐỒ ÁN TỐT NGHIỆP</a:t>
            </a:r>
            <a:endParaRPr lang="en-US" altLang="zh-CN" sz="3200">
              <a:solidFill>
                <a:schemeClr val="bg1"/>
              </a:solid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14" name="矩形 13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1985993" y="2686883"/>
            <a:ext cx="5131373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>
                <a:solidFill>
                  <a:schemeClr val="bg1"/>
                </a:solidFill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Thiết kế 1 ứng dụng web về quyên góp từ thiện. </a:t>
            </a:r>
            <a:endParaRPr lang="en-US" altLang="zh-CN" sz="900">
              <a:solidFill>
                <a:schemeClr val="bg1"/>
              </a:solidFill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Freeform 5"/>
          <p:cNvSpPr/>
          <p:nvPr/>
        </p:nvSpPr>
        <p:spPr bwMode="auto">
          <a:xfrm>
            <a:off x="4022943" y="1490741"/>
            <a:ext cx="1057473" cy="733104"/>
          </a:xfrm>
          <a:custGeom>
            <a:avLst/>
            <a:gdLst>
              <a:gd name="T0" fmla="*/ 325 w 741"/>
              <a:gd name="T1" fmla="*/ 207 h 514"/>
              <a:gd name="T2" fmla="*/ 358 w 741"/>
              <a:gd name="T3" fmla="*/ 146 h 514"/>
              <a:gd name="T4" fmla="*/ 358 w 741"/>
              <a:gd name="T5" fmla="*/ 143 h 514"/>
              <a:gd name="T6" fmla="*/ 295 w 741"/>
              <a:gd name="T7" fmla="*/ 21 h 514"/>
              <a:gd name="T8" fmla="*/ 273 w 741"/>
              <a:gd name="T9" fmla="*/ 1 h 514"/>
              <a:gd name="T10" fmla="*/ 39 w 741"/>
              <a:gd name="T11" fmla="*/ 1 h 514"/>
              <a:gd name="T12" fmla="*/ 25 w 741"/>
              <a:gd name="T13" fmla="*/ 56 h 514"/>
              <a:gd name="T14" fmla="*/ 233 w 741"/>
              <a:gd name="T15" fmla="*/ 464 h 514"/>
              <a:gd name="T16" fmla="*/ 292 w 741"/>
              <a:gd name="T17" fmla="*/ 464 h 514"/>
              <a:gd name="T18" fmla="*/ 498 w 741"/>
              <a:gd name="T19" fmla="*/ 62 h 514"/>
              <a:gd name="T20" fmla="*/ 625 w 741"/>
              <a:gd name="T21" fmla="*/ 61 h 514"/>
              <a:gd name="T22" fmla="*/ 633 w 741"/>
              <a:gd name="T23" fmla="*/ 83 h 514"/>
              <a:gd name="T24" fmla="*/ 492 w 741"/>
              <a:gd name="T25" fmla="*/ 360 h 514"/>
              <a:gd name="T26" fmla="*/ 465 w 741"/>
              <a:gd name="T27" fmla="*/ 360 h 514"/>
              <a:gd name="T28" fmla="*/ 420 w 741"/>
              <a:gd name="T29" fmla="*/ 266 h 514"/>
              <a:gd name="T30" fmla="*/ 418 w 741"/>
              <a:gd name="T31" fmla="*/ 266 h 514"/>
              <a:gd name="T32" fmla="*/ 386 w 741"/>
              <a:gd name="T33" fmla="*/ 329 h 514"/>
              <a:gd name="T34" fmla="*/ 386 w 741"/>
              <a:gd name="T35" fmla="*/ 330 h 514"/>
              <a:gd name="T36" fmla="*/ 454 w 741"/>
              <a:gd name="T37" fmla="*/ 464 h 514"/>
              <a:gd name="T38" fmla="*/ 507 w 741"/>
              <a:gd name="T39" fmla="*/ 464 h 514"/>
              <a:gd name="T40" fmla="*/ 717 w 741"/>
              <a:gd name="T41" fmla="*/ 56 h 514"/>
              <a:gd name="T42" fmla="*/ 696 w 741"/>
              <a:gd name="T43" fmla="*/ 1 h 514"/>
              <a:gd name="T44" fmla="*/ 470 w 741"/>
              <a:gd name="T45" fmla="*/ 1 h 514"/>
              <a:gd name="T46" fmla="*/ 447 w 741"/>
              <a:gd name="T47" fmla="*/ 19 h 514"/>
              <a:gd name="T48" fmla="*/ 272 w 741"/>
              <a:gd name="T49" fmla="*/ 360 h 514"/>
              <a:gd name="T50" fmla="*/ 250 w 741"/>
              <a:gd name="T51" fmla="*/ 360 h 514"/>
              <a:gd name="T52" fmla="*/ 105 w 741"/>
              <a:gd name="T53" fmla="*/ 79 h 514"/>
              <a:gd name="T54" fmla="*/ 118 w 741"/>
              <a:gd name="T55" fmla="*/ 60 h 514"/>
              <a:gd name="T56" fmla="*/ 236 w 741"/>
              <a:gd name="T57" fmla="*/ 60 h 514"/>
              <a:gd name="T58" fmla="*/ 258 w 741"/>
              <a:gd name="T59" fmla="*/ 82 h 514"/>
              <a:gd name="T60" fmla="*/ 323 w 741"/>
              <a:gd name="T61" fmla="*/ 207 h 514"/>
              <a:gd name="T62" fmla="*/ 325 w 741"/>
              <a:gd name="T63" fmla="*/ 207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41" h="514">
                <a:moveTo>
                  <a:pt x="325" y="207"/>
                </a:moveTo>
                <a:cubicBezTo>
                  <a:pt x="336" y="187"/>
                  <a:pt x="347" y="167"/>
                  <a:pt x="358" y="146"/>
                </a:cubicBezTo>
                <a:cubicBezTo>
                  <a:pt x="358" y="145"/>
                  <a:pt x="358" y="144"/>
                  <a:pt x="358" y="143"/>
                </a:cubicBezTo>
                <a:cubicBezTo>
                  <a:pt x="295" y="21"/>
                  <a:pt x="295" y="21"/>
                  <a:pt x="295" y="21"/>
                </a:cubicBezTo>
                <a:cubicBezTo>
                  <a:pt x="295" y="21"/>
                  <a:pt x="285" y="1"/>
                  <a:pt x="273" y="1"/>
                </a:cubicBezTo>
                <a:cubicBezTo>
                  <a:pt x="261" y="1"/>
                  <a:pt x="39" y="1"/>
                  <a:pt x="39" y="1"/>
                </a:cubicBezTo>
                <a:cubicBezTo>
                  <a:pt x="39" y="1"/>
                  <a:pt x="0" y="7"/>
                  <a:pt x="25" y="56"/>
                </a:cubicBezTo>
                <a:cubicBezTo>
                  <a:pt x="50" y="104"/>
                  <a:pt x="233" y="464"/>
                  <a:pt x="233" y="464"/>
                </a:cubicBezTo>
                <a:cubicBezTo>
                  <a:pt x="234" y="467"/>
                  <a:pt x="261" y="513"/>
                  <a:pt x="292" y="464"/>
                </a:cubicBezTo>
                <a:cubicBezTo>
                  <a:pt x="318" y="410"/>
                  <a:pt x="498" y="62"/>
                  <a:pt x="498" y="62"/>
                </a:cubicBezTo>
                <a:cubicBezTo>
                  <a:pt x="625" y="61"/>
                  <a:pt x="625" y="61"/>
                  <a:pt x="625" y="61"/>
                </a:cubicBezTo>
                <a:cubicBezTo>
                  <a:pt x="625" y="61"/>
                  <a:pt x="647" y="56"/>
                  <a:pt x="633" y="83"/>
                </a:cubicBezTo>
                <a:cubicBezTo>
                  <a:pt x="620" y="110"/>
                  <a:pt x="494" y="357"/>
                  <a:pt x="492" y="360"/>
                </a:cubicBezTo>
                <a:cubicBezTo>
                  <a:pt x="491" y="363"/>
                  <a:pt x="479" y="390"/>
                  <a:pt x="465" y="360"/>
                </a:cubicBezTo>
                <a:cubicBezTo>
                  <a:pt x="450" y="329"/>
                  <a:pt x="435" y="297"/>
                  <a:pt x="420" y="266"/>
                </a:cubicBezTo>
                <a:cubicBezTo>
                  <a:pt x="419" y="265"/>
                  <a:pt x="419" y="265"/>
                  <a:pt x="418" y="266"/>
                </a:cubicBezTo>
                <a:cubicBezTo>
                  <a:pt x="407" y="287"/>
                  <a:pt x="396" y="308"/>
                  <a:pt x="386" y="329"/>
                </a:cubicBezTo>
                <a:cubicBezTo>
                  <a:pt x="385" y="330"/>
                  <a:pt x="385" y="330"/>
                  <a:pt x="386" y="330"/>
                </a:cubicBezTo>
                <a:cubicBezTo>
                  <a:pt x="454" y="464"/>
                  <a:pt x="454" y="464"/>
                  <a:pt x="454" y="464"/>
                </a:cubicBezTo>
                <a:cubicBezTo>
                  <a:pt x="456" y="468"/>
                  <a:pt x="482" y="514"/>
                  <a:pt x="507" y="464"/>
                </a:cubicBezTo>
                <a:cubicBezTo>
                  <a:pt x="535" y="418"/>
                  <a:pt x="717" y="56"/>
                  <a:pt x="717" y="56"/>
                </a:cubicBezTo>
                <a:cubicBezTo>
                  <a:pt x="717" y="56"/>
                  <a:pt x="741" y="2"/>
                  <a:pt x="696" y="1"/>
                </a:cubicBezTo>
                <a:cubicBezTo>
                  <a:pt x="652" y="0"/>
                  <a:pt x="470" y="1"/>
                  <a:pt x="470" y="1"/>
                </a:cubicBezTo>
                <a:cubicBezTo>
                  <a:pt x="470" y="1"/>
                  <a:pt x="456" y="0"/>
                  <a:pt x="447" y="19"/>
                </a:cubicBezTo>
                <a:cubicBezTo>
                  <a:pt x="439" y="37"/>
                  <a:pt x="273" y="359"/>
                  <a:pt x="272" y="360"/>
                </a:cubicBezTo>
                <a:cubicBezTo>
                  <a:pt x="272" y="362"/>
                  <a:pt x="262" y="385"/>
                  <a:pt x="250" y="360"/>
                </a:cubicBezTo>
                <a:cubicBezTo>
                  <a:pt x="237" y="335"/>
                  <a:pt x="105" y="79"/>
                  <a:pt x="105" y="79"/>
                </a:cubicBezTo>
                <a:cubicBezTo>
                  <a:pt x="105" y="79"/>
                  <a:pt x="95" y="60"/>
                  <a:pt x="118" y="60"/>
                </a:cubicBezTo>
                <a:cubicBezTo>
                  <a:pt x="141" y="60"/>
                  <a:pt x="236" y="60"/>
                  <a:pt x="236" y="60"/>
                </a:cubicBezTo>
                <a:cubicBezTo>
                  <a:pt x="236" y="60"/>
                  <a:pt x="249" y="60"/>
                  <a:pt x="258" y="82"/>
                </a:cubicBezTo>
                <a:cubicBezTo>
                  <a:pt x="279" y="124"/>
                  <a:pt x="302" y="166"/>
                  <a:pt x="323" y="207"/>
                </a:cubicBezTo>
                <a:cubicBezTo>
                  <a:pt x="324" y="208"/>
                  <a:pt x="324" y="208"/>
                  <a:pt x="325" y="2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51161" y="3337903"/>
            <a:ext cx="324167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DATE</a:t>
            </a:r>
            <a:r>
              <a:rPr lang="zh-CN" altLang="en-US" sz="1200">
                <a:solidFill>
                  <a:schemeClr val="bg1"/>
                </a:solidFill>
                <a:latin typeface="+mj-ea"/>
                <a:ea typeface="+mj-ea"/>
              </a:rPr>
              <a:t>：</a:t>
            </a:r>
            <a:r>
              <a:rPr lang="en-US" altLang="zh-CN" sz="1200">
                <a:solidFill>
                  <a:schemeClr val="bg1"/>
                </a:solidFill>
                <a:latin typeface="+mj-ea"/>
                <a:ea typeface="+mj-ea"/>
              </a:rPr>
              <a:t>08/08/2022</a:t>
            </a:r>
            <a:r>
              <a:rPr lang="zh-CN" altLang="en-US" sz="1200">
                <a:solidFill>
                  <a:schemeClr val="bg1"/>
                </a:solidFill>
                <a:latin typeface="+mj-ea"/>
                <a:ea typeface="+mj-ea"/>
              </a:rPr>
              <a:t>        </a:t>
            </a:r>
            <a:r>
              <a:rPr lang="zh-CN" altLang="en-US" sz="120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</a:t>
            </a:r>
            <a:r>
              <a:rPr lang="en-US" altLang="zh-CN" sz="120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REPORT</a:t>
            </a:r>
            <a:r>
              <a:rPr lang="zh-CN" altLang="en-US" sz="1200">
                <a:solidFill>
                  <a:schemeClr val="bg1"/>
                </a:solidFill>
                <a:latin typeface="+mj-ea"/>
                <a:ea typeface="+mj-ea"/>
              </a:rPr>
              <a:t>：</a:t>
            </a:r>
            <a:r>
              <a:rPr lang="en-US" altLang="zh-CN" sz="1200">
                <a:solidFill>
                  <a:schemeClr val="bg1"/>
                </a:solidFill>
                <a:latin typeface="+mj-ea"/>
                <a:ea typeface="+mj-ea"/>
              </a:rPr>
              <a:t>hôm nay</a:t>
            </a:r>
            <a:endParaRPr lang="en-US" altLang="zh-CN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424264" y="3232189"/>
            <a:ext cx="2548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513715" y="-173355"/>
            <a:ext cx="10717530" cy="53168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22555" y="877570"/>
            <a:ext cx="8746490" cy="338772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943350" y="3512185"/>
            <a:ext cx="1294130" cy="36512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752475" y="-7620"/>
            <a:ext cx="10648315" cy="522351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4935" y="1726565"/>
            <a:ext cx="8587740" cy="287337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612140" y="-35560"/>
            <a:ext cx="10485755" cy="52139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775710" y="2002790"/>
            <a:ext cx="22663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thực hiện quyên góp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0012045" cy="2954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1" y="-8255"/>
            <a:ext cx="9144000" cy="296217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8482610" y="198783"/>
            <a:ext cx="356589" cy="356589"/>
            <a:chOff x="8322366" y="198783"/>
            <a:chExt cx="516834" cy="516834"/>
          </a:xfrm>
        </p:grpSpPr>
        <p:sp>
          <p:nvSpPr>
            <p:cNvPr id="10" name="椭圆 9"/>
            <p:cNvSpPr/>
            <p:nvPr/>
          </p:nvSpPr>
          <p:spPr>
            <a:xfrm>
              <a:off x="8322366" y="198783"/>
              <a:ext cx="516834" cy="51683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8465781" y="388297"/>
              <a:ext cx="230003" cy="137806"/>
              <a:chOff x="7107636" y="198783"/>
              <a:chExt cx="196344" cy="69758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7107636" y="198783"/>
                <a:ext cx="196344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7107636" y="233662"/>
                <a:ext cx="196344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7107636" y="268541"/>
                <a:ext cx="196344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文本框 16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2711164" y="1268082"/>
            <a:ext cx="359467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  <a:ea typeface="+mj-ea"/>
              </a:rPr>
              <a:t>Tính năng dành cho ADMIN </a:t>
            </a:r>
            <a:endParaRPr lang="en-US" altLang="zh-CN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03250" y="4213225"/>
            <a:ext cx="7978775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Liệt kê, Lọc, Thêm, Xoá, Tìm kiếm, Cập nhật thông tin của phần tử </a:t>
            </a:r>
            <a:endParaRPr lang="en-US" altLang="zh-CN" sz="9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94049" y="3890073"/>
            <a:ext cx="151765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Arial" panose="020B0604020202020204" pitchFamily="34" charset="0"/>
                <a:sym typeface="+mn-lt"/>
              </a:rPr>
              <a:t>Quản lý sự kiện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Arial" panose="020B0604020202020204" pitchFamily="34" charset="0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704853" y="3890073"/>
            <a:ext cx="1782445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Arial" panose="020B0604020202020204" pitchFamily="34" charset="0"/>
                <a:sym typeface="+mn-lt"/>
              </a:rPr>
              <a:t>Quản lý quyên góp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Arial" panose="020B0604020202020204" pitchFamily="34" charset="0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093354" y="4449458"/>
            <a:ext cx="2492015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90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Gửi mật khẩu mới</a:t>
            </a:r>
            <a:endParaRPr lang="en-US" altLang="zh-CN" sz="9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401064" y="3890073"/>
            <a:ext cx="1876425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Arial" panose="020B0604020202020204" pitchFamily="34" charset="0"/>
                <a:sym typeface="+mn-lt"/>
              </a:rPr>
              <a:t>Quản lý người dùng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Arial" panose="020B0604020202020204" pitchFamily="34" charset="0"/>
              <a:sym typeface="+mn-lt"/>
            </a:endParaRPr>
          </a:p>
        </p:txBody>
      </p:sp>
      <p:sp>
        <p:nvSpPr>
          <p:cNvPr id="19" name="AutoShape 112"/>
          <p:cNvSpPr/>
          <p:nvPr/>
        </p:nvSpPr>
        <p:spPr bwMode="auto">
          <a:xfrm>
            <a:off x="4339869" y="3285343"/>
            <a:ext cx="504959" cy="502734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8" name="AutoShape 130"/>
          <p:cNvSpPr/>
          <p:nvPr/>
        </p:nvSpPr>
        <p:spPr bwMode="auto">
          <a:xfrm>
            <a:off x="7162800" y="3356928"/>
            <a:ext cx="360363" cy="358775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19050" tIns="19050" rIns="19050" bIns="19050" anchor="ctr"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75" name="Group 69"/>
          <p:cNvGrpSpPr/>
          <p:nvPr/>
        </p:nvGrpSpPr>
        <p:grpSpPr>
          <a:xfrm>
            <a:off x="1673626" y="3362959"/>
            <a:ext cx="359165" cy="337063"/>
            <a:chOff x="10074275" y="1647825"/>
            <a:chExt cx="464344" cy="435769"/>
          </a:xfrm>
          <a:solidFill>
            <a:schemeClr val="tx1"/>
          </a:solidFill>
        </p:grpSpPr>
        <p:sp>
          <p:nvSpPr>
            <p:cNvPr id="76" name="AutoShape 69"/>
            <p:cNvSpPr/>
            <p:nvPr/>
          </p:nvSpPr>
          <p:spPr bwMode="auto">
            <a:xfrm>
              <a:off x="10074275" y="1647825"/>
              <a:ext cx="464344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7" name="AutoShape 70"/>
            <p:cNvSpPr/>
            <p:nvPr/>
          </p:nvSpPr>
          <p:spPr bwMode="auto">
            <a:xfrm>
              <a:off x="10291763" y="1734344"/>
              <a:ext cx="873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8" name="AutoShape 71"/>
            <p:cNvSpPr/>
            <p:nvPr/>
          </p:nvSpPr>
          <p:spPr bwMode="auto">
            <a:xfrm>
              <a:off x="10291763" y="1778000"/>
              <a:ext cx="87313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9" name="AutoShape 72"/>
            <p:cNvSpPr/>
            <p:nvPr/>
          </p:nvSpPr>
          <p:spPr bwMode="auto">
            <a:xfrm>
              <a:off x="10291763" y="1821657"/>
              <a:ext cx="1889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0" name="AutoShape 73"/>
            <p:cNvSpPr/>
            <p:nvPr/>
          </p:nvSpPr>
          <p:spPr bwMode="auto">
            <a:xfrm>
              <a:off x="10132219" y="1908969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1" name="AutoShape 74"/>
            <p:cNvSpPr/>
            <p:nvPr/>
          </p:nvSpPr>
          <p:spPr bwMode="auto">
            <a:xfrm>
              <a:off x="10132219" y="1952625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2" name="AutoShape 75"/>
            <p:cNvSpPr/>
            <p:nvPr/>
          </p:nvSpPr>
          <p:spPr bwMode="auto">
            <a:xfrm>
              <a:off x="10132219" y="1996282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3" name="AutoShape 76"/>
            <p:cNvSpPr/>
            <p:nvPr/>
          </p:nvSpPr>
          <p:spPr bwMode="auto">
            <a:xfrm>
              <a:off x="10132219" y="1865313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4" name="AutoShape 77"/>
            <p:cNvSpPr/>
            <p:nvPr/>
          </p:nvSpPr>
          <p:spPr bwMode="auto">
            <a:xfrm>
              <a:off x="10132219" y="1720057"/>
              <a:ext cx="130969" cy="1166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27" grpId="0"/>
      <p:bldP spid="27" grpId="1"/>
      <p:bldP spid="28" grpId="0"/>
      <p:bldP spid="28" grpId="1"/>
      <p:bldP spid="19" grpId="0" animBg="1"/>
      <p:bldP spid="19" grpId="1" animBg="1"/>
      <p:bldP spid="30" grpId="0"/>
      <p:bldP spid="30" grpId="1"/>
      <p:bldP spid="148" grpId="0" animBg="1"/>
      <p:bldP spid="148" grpId="1" animBg="1"/>
      <p:bldP spid="32" grpId="0"/>
      <p:bldP spid="3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06693" y="1438456"/>
            <a:ext cx="326048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900">
                <a:solidFill>
                  <a:schemeClr val="tx1"/>
                </a:solidFill>
                <a:cs typeface="+mn-ea"/>
                <a:sym typeface="+mn-lt"/>
              </a:rPr>
              <a:t>Các chức năng được biểu đạt rõ ràng bằng chữ và dễ nhận diện hơn trong việc tích hợp thêm icon.</a:t>
            </a:r>
            <a:endParaRPr lang="en-US" altLang="zh-CN" sz="90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900">
                <a:solidFill>
                  <a:schemeClr val="tx1"/>
                </a:solidFill>
                <a:cs typeface="+mn-ea"/>
                <a:sym typeface="+mn-lt"/>
              </a:rPr>
              <a:t>. </a:t>
            </a:r>
            <a:endParaRPr lang="en-US" altLang="zh-CN" sz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06693" y="2628539"/>
            <a:ext cx="32604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900">
                <a:solidFill>
                  <a:schemeClr val="tx1"/>
                </a:solidFill>
                <a:cs typeface="+mn-ea"/>
                <a:sym typeface="+mn-lt"/>
              </a:rPr>
              <a:t>Mỗi ô thông tin điền vào đều có chỉ dẫn riêng nếu điền sai, hoặc thông báo hợp lý nếu điền đúng.</a:t>
            </a:r>
            <a:endParaRPr lang="en-US" altLang="zh-CN" sz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6354" y="3878615"/>
            <a:ext cx="32604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900">
                <a:solidFill>
                  <a:schemeClr val="tx1"/>
                </a:solidFill>
                <a:cs typeface="+mn-ea"/>
                <a:sym typeface="+mn-lt"/>
              </a:rPr>
              <a:t>Mọi thứ được sắp xếp rõ ràng, theo trật tự giúp người mới dễ nắm bắt.</a:t>
            </a:r>
            <a:endParaRPr lang="en-US" altLang="zh-CN" sz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71180" y="1438292"/>
            <a:ext cx="508078" cy="5080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3" name="椭圆 12"/>
          <p:cNvSpPr/>
          <p:nvPr/>
        </p:nvSpPr>
        <p:spPr>
          <a:xfrm>
            <a:off x="371180" y="2627075"/>
            <a:ext cx="508078" cy="5080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4" name="椭圆 13"/>
          <p:cNvSpPr/>
          <p:nvPr/>
        </p:nvSpPr>
        <p:spPr>
          <a:xfrm>
            <a:off x="371180" y="3877416"/>
            <a:ext cx="508078" cy="5080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26" name="文本框 25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286385" y="440690"/>
            <a:ext cx="3880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+mj-ea"/>
                <a:ea typeface="+mj-ea"/>
              </a:rPr>
              <a:t>Tính dễ sử dụng</a:t>
            </a:r>
            <a:endParaRPr lang="en-US" altLang="zh-CN" sz="2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2" name="Content Placeholder 3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810760" y="0"/>
            <a:ext cx="4406265" cy="516636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2" grpId="0" animBg="1"/>
      <p:bldP spid="12" grpId="1" animBg="1"/>
      <p:bldP spid="8" grpId="0"/>
      <p:bldP spid="8" grpId="1"/>
      <p:bldP spid="13" grpId="0" animBg="1"/>
      <p:bldP spid="13" grpId="1" animBg="1"/>
      <p:bldP spid="10" grpId="0"/>
      <p:bldP spid="10" grpId="1"/>
      <p:bldP spid="14" grpId="0" animBg="1"/>
      <p:bldP spid="1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2406836" y="266512"/>
            <a:ext cx="433032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Tính đáng tin cậy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7" name="图片 6" descr="D:\Làmweb\doAnTotNghiep\Project\Varity\src\main\webapp\IMAGE\login_background.jpglogin_background"/>
          <p:cNvPicPr>
            <a:picLocks noChangeAspect="1"/>
          </p:cNvPicPr>
          <p:nvPr/>
        </p:nvPicPr>
        <p:blipFill rotWithShape="1">
          <a:blip r:embed="rId1">
            <a:grayscl/>
          </a:blip>
          <a:srcRect b="13210"/>
          <a:stretch>
            <a:fillRect/>
          </a:stretch>
        </p:blipFill>
        <p:spPr>
          <a:xfrm>
            <a:off x="0" y="1093470"/>
            <a:ext cx="9145270" cy="31248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635" y="1073355"/>
            <a:ext cx="9144000" cy="3145364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56745" y="1650124"/>
            <a:ext cx="1292772" cy="1292772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3925614" y="1650124"/>
            <a:ext cx="1292772" cy="1292772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094483" y="1650124"/>
            <a:ext cx="1292772" cy="1292772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2049517" y="2296510"/>
            <a:ext cx="1876097" cy="0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5218386" y="2296510"/>
            <a:ext cx="1876097" cy="1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矩形 42"/>
          <p:cNvSpPr/>
          <p:nvPr/>
        </p:nvSpPr>
        <p:spPr>
          <a:xfrm>
            <a:off x="382608" y="3206208"/>
            <a:ext cx="2041373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900">
                <a:solidFill>
                  <a:schemeClr val="bg1"/>
                </a:solidFill>
                <a:cs typeface="+mn-ea"/>
                <a:sym typeface="+mn-lt"/>
              </a:rPr>
              <a:t>Quyên góp sẽ được hiển thị ngay trong lịch sử quyên góp của người dùng nếu quyên góp thành công.</a:t>
            </a:r>
            <a:endParaRPr lang="en-US" altLang="zh-CN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550679" y="3206208"/>
            <a:ext cx="2041373" cy="71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900">
                <a:solidFill>
                  <a:schemeClr val="bg1"/>
                </a:solidFill>
                <a:cs typeface="+mn-ea"/>
                <a:sym typeface="+mn-lt"/>
              </a:rPr>
              <a:t>Mật khẩu của người dùng sẽ được mã hóa ngay trước khi được lưu vào bảng dữ liệu.</a:t>
            </a:r>
            <a:endParaRPr lang="en-US" altLang="zh-CN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793763" y="3206169"/>
            <a:ext cx="2041373" cy="71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900">
                <a:solidFill>
                  <a:schemeClr val="bg1"/>
                </a:solidFill>
                <a:cs typeface="+mn-ea"/>
                <a:sym typeface="+mn-lt"/>
              </a:rPr>
              <a:t>Người dùng sẽ phải đăng nhập nếu muốn vào các trang dành cho USER hoặc ADMIN.</a:t>
            </a:r>
            <a:endParaRPr lang="en-US" altLang="zh-CN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9" name="AutoShape 115"/>
          <p:cNvSpPr/>
          <p:nvPr/>
        </p:nvSpPr>
        <p:spPr bwMode="auto">
          <a:xfrm>
            <a:off x="4437063" y="2117725"/>
            <a:ext cx="269875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800" y="12825"/>
                </a:moveTo>
                <a:lnTo>
                  <a:pt x="19800" y="13500"/>
                </a:lnTo>
                <a:lnTo>
                  <a:pt x="19800" y="14850"/>
                </a:lnTo>
                <a:lnTo>
                  <a:pt x="19800" y="15525"/>
                </a:lnTo>
                <a:cubicBezTo>
                  <a:pt x="19800" y="18129"/>
                  <a:pt x="16972" y="20249"/>
                  <a:pt x="13499" y="20249"/>
                </a:cubicBezTo>
                <a:lnTo>
                  <a:pt x="8099" y="20249"/>
                </a:lnTo>
                <a:cubicBezTo>
                  <a:pt x="4627" y="20249"/>
                  <a:pt x="1800" y="18129"/>
                  <a:pt x="1800" y="15525"/>
                </a:cubicBezTo>
                <a:lnTo>
                  <a:pt x="1800" y="14850"/>
                </a:lnTo>
                <a:lnTo>
                  <a:pt x="1800" y="13500"/>
                </a:lnTo>
                <a:lnTo>
                  <a:pt x="1800" y="12825"/>
                </a:lnTo>
                <a:lnTo>
                  <a:pt x="1800" y="10800"/>
                </a:lnTo>
                <a:cubicBezTo>
                  <a:pt x="1800" y="10427"/>
                  <a:pt x="2203" y="10124"/>
                  <a:pt x="2699" y="10124"/>
                </a:cubicBezTo>
                <a:lnTo>
                  <a:pt x="4499" y="10124"/>
                </a:lnTo>
                <a:lnTo>
                  <a:pt x="17100" y="10124"/>
                </a:lnTo>
                <a:lnTo>
                  <a:pt x="18899" y="10124"/>
                </a:lnTo>
                <a:cubicBezTo>
                  <a:pt x="19396" y="10124"/>
                  <a:pt x="19800" y="10427"/>
                  <a:pt x="19800" y="10800"/>
                </a:cubicBezTo>
                <a:cubicBezTo>
                  <a:pt x="19800" y="10800"/>
                  <a:pt x="19800" y="12825"/>
                  <a:pt x="19800" y="12825"/>
                </a:cubicBezTo>
                <a:close/>
                <a:moveTo>
                  <a:pt x="14400" y="6075"/>
                </a:moveTo>
                <a:lnTo>
                  <a:pt x="14400" y="6076"/>
                </a:lnTo>
                <a:lnTo>
                  <a:pt x="14400" y="8774"/>
                </a:lnTo>
                <a:lnTo>
                  <a:pt x="7200" y="8774"/>
                </a:lnTo>
                <a:lnTo>
                  <a:pt x="7200" y="6076"/>
                </a:lnTo>
                <a:lnTo>
                  <a:pt x="7200" y="6075"/>
                </a:lnTo>
                <a:cubicBezTo>
                  <a:pt x="7200" y="4583"/>
                  <a:pt x="8811" y="3375"/>
                  <a:pt x="10800" y="3375"/>
                </a:cubicBezTo>
                <a:cubicBezTo>
                  <a:pt x="12788" y="3375"/>
                  <a:pt x="14400" y="4583"/>
                  <a:pt x="14400" y="6075"/>
                </a:cubicBezTo>
                <a:moveTo>
                  <a:pt x="4499" y="6075"/>
                </a:moveTo>
                <a:cubicBezTo>
                  <a:pt x="4499" y="3465"/>
                  <a:pt x="7320" y="1350"/>
                  <a:pt x="10800" y="1350"/>
                </a:cubicBezTo>
                <a:cubicBezTo>
                  <a:pt x="14279" y="1350"/>
                  <a:pt x="17100" y="3465"/>
                  <a:pt x="17100" y="6075"/>
                </a:cubicBezTo>
                <a:lnTo>
                  <a:pt x="17100" y="8774"/>
                </a:lnTo>
                <a:lnTo>
                  <a:pt x="15299" y="8774"/>
                </a:lnTo>
                <a:lnTo>
                  <a:pt x="15299" y="6076"/>
                </a:lnTo>
                <a:cubicBezTo>
                  <a:pt x="15299" y="4212"/>
                  <a:pt x="13285" y="2701"/>
                  <a:pt x="10800" y="2701"/>
                </a:cubicBezTo>
                <a:cubicBezTo>
                  <a:pt x="8314" y="2701"/>
                  <a:pt x="6299" y="4212"/>
                  <a:pt x="6299" y="6076"/>
                </a:cubicBezTo>
                <a:lnTo>
                  <a:pt x="6299" y="8774"/>
                </a:lnTo>
                <a:lnTo>
                  <a:pt x="4499" y="8774"/>
                </a:lnTo>
                <a:cubicBezTo>
                  <a:pt x="4499" y="8774"/>
                  <a:pt x="4499" y="6075"/>
                  <a:pt x="4499" y="6075"/>
                </a:cubicBezTo>
                <a:close/>
                <a:moveTo>
                  <a:pt x="18899" y="8774"/>
                </a:moveTo>
                <a:lnTo>
                  <a:pt x="18899" y="6075"/>
                </a:lnTo>
                <a:cubicBezTo>
                  <a:pt x="18899" y="2719"/>
                  <a:pt x="15274" y="0"/>
                  <a:pt x="10800" y="0"/>
                </a:cubicBezTo>
                <a:cubicBezTo>
                  <a:pt x="6325" y="0"/>
                  <a:pt x="2699" y="2719"/>
                  <a:pt x="2699" y="6075"/>
                </a:cubicBezTo>
                <a:lnTo>
                  <a:pt x="2699" y="8774"/>
                </a:lnTo>
                <a:cubicBezTo>
                  <a:pt x="1208" y="8774"/>
                  <a:pt x="0" y="9681"/>
                  <a:pt x="0" y="10800"/>
                </a:cubicBezTo>
                <a:lnTo>
                  <a:pt x="0" y="12825"/>
                </a:lnTo>
                <a:lnTo>
                  <a:pt x="0" y="13500"/>
                </a:lnTo>
                <a:lnTo>
                  <a:pt x="0" y="14850"/>
                </a:lnTo>
                <a:lnTo>
                  <a:pt x="0" y="15525"/>
                </a:lnTo>
                <a:cubicBezTo>
                  <a:pt x="0" y="18880"/>
                  <a:pt x="3625" y="21599"/>
                  <a:pt x="8099" y="21599"/>
                </a:cubicBezTo>
                <a:lnTo>
                  <a:pt x="13499" y="21599"/>
                </a:lnTo>
                <a:cubicBezTo>
                  <a:pt x="17974" y="21599"/>
                  <a:pt x="21600" y="18880"/>
                  <a:pt x="21600" y="15525"/>
                </a:cubicBezTo>
                <a:lnTo>
                  <a:pt x="21600" y="14850"/>
                </a:lnTo>
                <a:lnTo>
                  <a:pt x="21600" y="13500"/>
                </a:lnTo>
                <a:lnTo>
                  <a:pt x="21600" y="12825"/>
                </a:lnTo>
                <a:lnTo>
                  <a:pt x="21600" y="10800"/>
                </a:lnTo>
                <a:cubicBezTo>
                  <a:pt x="21600" y="9681"/>
                  <a:pt x="20391" y="8774"/>
                  <a:pt x="18899" y="877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8" name="AutoShape 130"/>
          <p:cNvSpPr/>
          <p:nvPr/>
        </p:nvSpPr>
        <p:spPr bwMode="auto">
          <a:xfrm>
            <a:off x="7560310" y="2116138"/>
            <a:ext cx="360363" cy="358775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1223010" y="2183448"/>
            <a:ext cx="358775" cy="225425"/>
            <a:chOff x="1035050" y="3649663"/>
            <a:chExt cx="358775" cy="225425"/>
          </a:xfrm>
          <a:solidFill>
            <a:schemeClr val="bg1"/>
          </a:solidFill>
        </p:grpSpPr>
        <p:sp>
          <p:nvSpPr>
            <p:cNvPr id="116" name="AutoShape 105"/>
            <p:cNvSpPr/>
            <p:nvPr/>
          </p:nvSpPr>
          <p:spPr bwMode="auto">
            <a:xfrm>
              <a:off x="1035050" y="3649663"/>
              <a:ext cx="358775" cy="2254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9438"/>
                  </a:moveTo>
                  <a:cubicBezTo>
                    <a:pt x="7005" y="19438"/>
                    <a:pt x="3289" y="15988"/>
                    <a:pt x="1437" y="10797"/>
                  </a:cubicBezTo>
                  <a:cubicBezTo>
                    <a:pt x="3298" y="5598"/>
                    <a:pt x="7009" y="2161"/>
                    <a:pt x="10800" y="2161"/>
                  </a:cubicBezTo>
                  <a:cubicBezTo>
                    <a:pt x="14595" y="2161"/>
                    <a:pt x="18310" y="5611"/>
                    <a:pt x="20162" y="10802"/>
                  </a:cubicBezTo>
                  <a:cubicBezTo>
                    <a:pt x="18301" y="16000"/>
                    <a:pt x="14590" y="19438"/>
                    <a:pt x="10800" y="19438"/>
                  </a:cubicBezTo>
                  <a:moveTo>
                    <a:pt x="21576" y="10561"/>
                  </a:moveTo>
                  <a:cubicBezTo>
                    <a:pt x="21569" y="10516"/>
                    <a:pt x="21573" y="10467"/>
                    <a:pt x="21562" y="10423"/>
                  </a:cubicBezTo>
                  <a:cubicBezTo>
                    <a:pt x="21558" y="10406"/>
                    <a:pt x="21548" y="10395"/>
                    <a:pt x="21544" y="10378"/>
                  </a:cubicBezTo>
                  <a:cubicBezTo>
                    <a:pt x="21537" y="10352"/>
                    <a:pt x="21539" y="10322"/>
                    <a:pt x="21530" y="10297"/>
                  </a:cubicBezTo>
                  <a:cubicBezTo>
                    <a:pt x="19569" y="4298"/>
                    <a:pt x="15302" y="0"/>
                    <a:pt x="10800" y="0"/>
                  </a:cubicBezTo>
                  <a:cubicBezTo>
                    <a:pt x="6297" y="0"/>
                    <a:pt x="2030" y="4290"/>
                    <a:pt x="69" y="10290"/>
                  </a:cubicBezTo>
                  <a:cubicBezTo>
                    <a:pt x="61" y="10316"/>
                    <a:pt x="62" y="10344"/>
                    <a:pt x="55" y="10370"/>
                  </a:cubicBezTo>
                  <a:cubicBezTo>
                    <a:pt x="51" y="10387"/>
                    <a:pt x="41" y="10398"/>
                    <a:pt x="37" y="10415"/>
                  </a:cubicBezTo>
                  <a:cubicBezTo>
                    <a:pt x="26" y="10459"/>
                    <a:pt x="30" y="10508"/>
                    <a:pt x="24" y="10554"/>
                  </a:cubicBezTo>
                  <a:cubicBezTo>
                    <a:pt x="12" y="10635"/>
                    <a:pt x="0" y="10714"/>
                    <a:pt x="0" y="10796"/>
                  </a:cubicBezTo>
                  <a:cubicBezTo>
                    <a:pt x="0" y="10878"/>
                    <a:pt x="12" y="10955"/>
                    <a:pt x="24" y="11038"/>
                  </a:cubicBezTo>
                  <a:cubicBezTo>
                    <a:pt x="30" y="11083"/>
                    <a:pt x="26" y="11131"/>
                    <a:pt x="37" y="11175"/>
                  </a:cubicBezTo>
                  <a:cubicBezTo>
                    <a:pt x="41" y="11193"/>
                    <a:pt x="51" y="11204"/>
                    <a:pt x="55" y="11220"/>
                  </a:cubicBezTo>
                  <a:cubicBezTo>
                    <a:pt x="62" y="11247"/>
                    <a:pt x="61" y="11276"/>
                    <a:pt x="69" y="11302"/>
                  </a:cubicBezTo>
                  <a:cubicBezTo>
                    <a:pt x="2030" y="17300"/>
                    <a:pt x="6297" y="21599"/>
                    <a:pt x="10800" y="21599"/>
                  </a:cubicBezTo>
                  <a:cubicBezTo>
                    <a:pt x="15302" y="21599"/>
                    <a:pt x="19569" y="17308"/>
                    <a:pt x="21530" y="11309"/>
                  </a:cubicBezTo>
                  <a:cubicBezTo>
                    <a:pt x="21539" y="11283"/>
                    <a:pt x="21537" y="11255"/>
                    <a:pt x="21544" y="11228"/>
                  </a:cubicBezTo>
                  <a:cubicBezTo>
                    <a:pt x="21548" y="11212"/>
                    <a:pt x="21558" y="11201"/>
                    <a:pt x="21562" y="11183"/>
                  </a:cubicBezTo>
                  <a:cubicBezTo>
                    <a:pt x="21573" y="11139"/>
                    <a:pt x="21569" y="11089"/>
                    <a:pt x="21576" y="11044"/>
                  </a:cubicBezTo>
                  <a:cubicBezTo>
                    <a:pt x="21587" y="10963"/>
                    <a:pt x="21599" y="10885"/>
                    <a:pt x="21599" y="10803"/>
                  </a:cubicBezTo>
                  <a:cubicBezTo>
                    <a:pt x="21599" y="10721"/>
                    <a:pt x="21587" y="10642"/>
                    <a:pt x="21576" y="105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7" name="AutoShape 106"/>
            <p:cNvSpPr/>
            <p:nvPr/>
          </p:nvSpPr>
          <p:spPr bwMode="auto">
            <a:xfrm>
              <a:off x="1169988" y="3717925"/>
              <a:ext cx="50800" cy="492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2" y="0"/>
                  </a:moveTo>
                  <a:cubicBezTo>
                    <a:pt x="19193" y="0"/>
                    <a:pt x="19183" y="4"/>
                    <a:pt x="19174" y="4"/>
                  </a:cubicBezTo>
                  <a:cubicBezTo>
                    <a:pt x="8585" y="23"/>
                    <a:pt x="0" y="8607"/>
                    <a:pt x="0" y="19198"/>
                  </a:cubicBezTo>
                  <a:cubicBezTo>
                    <a:pt x="0" y="20523"/>
                    <a:pt x="1076" y="21600"/>
                    <a:pt x="2402" y="21600"/>
                  </a:cubicBezTo>
                  <a:cubicBezTo>
                    <a:pt x="3722" y="21600"/>
                    <a:pt x="4799" y="20523"/>
                    <a:pt x="4799" y="19198"/>
                  </a:cubicBezTo>
                  <a:cubicBezTo>
                    <a:pt x="4799" y="11262"/>
                    <a:pt x="11262" y="4803"/>
                    <a:pt x="19202" y="4803"/>
                  </a:cubicBezTo>
                  <a:lnTo>
                    <a:pt x="19202" y="4798"/>
                  </a:lnTo>
                  <a:cubicBezTo>
                    <a:pt x="20523" y="4798"/>
                    <a:pt x="21599" y="3721"/>
                    <a:pt x="21599" y="2401"/>
                  </a:cubicBezTo>
                  <a:cubicBezTo>
                    <a:pt x="21599" y="1076"/>
                    <a:pt x="20523" y="0"/>
                    <a:pt x="19202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8" name="AutoShape 107"/>
            <p:cNvSpPr/>
            <p:nvPr/>
          </p:nvSpPr>
          <p:spPr bwMode="auto">
            <a:xfrm>
              <a:off x="1136650" y="3683000"/>
              <a:ext cx="157163" cy="1571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057"/>
                  </a:moveTo>
                  <a:cubicBezTo>
                    <a:pt x="5694" y="20057"/>
                    <a:pt x="1542" y="15905"/>
                    <a:pt x="1542" y="10800"/>
                  </a:cubicBezTo>
                  <a:cubicBezTo>
                    <a:pt x="1542" y="5694"/>
                    <a:pt x="5694" y="1542"/>
                    <a:pt x="10800" y="1542"/>
                  </a:cubicBezTo>
                  <a:cubicBezTo>
                    <a:pt x="15905" y="1542"/>
                    <a:pt x="20057" y="5694"/>
                    <a:pt x="20057" y="10800"/>
                  </a:cubicBezTo>
                  <a:cubicBezTo>
                    <a:pt x="20057" y="15905"/>
                    <a:pt x="15905" y="20057"/>
                    <a:pt x="10800" y="20057"/>
                  </a:cubicBezTo>
                  <a:moveTo>
                    <a:pt x="10800" y="0"/>
                  </a:moveTo>
                  <a:cubicBezTo>
                    <a:pt x="4834" y="0"/>
                    <a:pt x="0" y="4834"/>
                    <a:pt x="0" y="10800"/>
                  </a:cubicBezTo>
                  <a:cubicBezTo>
                    <a:pt x="0" y="16765"/>
                    <a:pt x="4834" y="21600"/>
                    <a:pt x="10800" y="21600"/>
                  </a:cubicBezTo>
                  <a:cubicBezTo>
                    <a:pt x="16765" y="21600"/>
                    <a:pt x="21599" y="16765"/>
                    <a:pt x="21599" y="10800"/>
                  </a:cubicBezTo>
                  <a:cubicBezTo>
                    <a:pt x="21599" y="4834"/>
                    <a:pt x="1676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38" grpId="0" animBg="1"/>
      <p:bldP spid="38" grpId="1" animBg="1"/>
      <p:bldP spid="45" grpId="0"/>
      <p:bldP spid="45" grpId="1"/>
      <p:bldP spid="40" grpId="0" animBg="1"/>
      <p:bldP spid="40" grpId="1" animBg="1"/>
      <p:bldP spid="47" grpId="0"/>
      <p:bldP spid="47" grpId="1"/>
      <p:bldP spid="129" grpId="0" animBg="1"/>
      <p:bldP spid="129" grpId="1" animBg="1"/>
      <p:bldP spid="148" grpId="0" animBg="1"/>
      <p:bldP spid="148" grpId="1" animBg="1"/>
      <p:bldP spid="9" grpId="0" animBg="1"/>
      <p:bldP spid="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Text Box 99"/>
          <p:cNvSpPr txBox="1"/>
          <p:nvPr/>
        </p:nvSpPr>
        <p:spPr>
          <a:xfrm>
            <a:off x="374015" y="221615"/>
            <a:ext cx="8128000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65760" indent="-365760"/>
            <a:r>
              <a:rPr lang="en-US" b="1">
                <a:solidFill>
                  <a:srgbClr val="003400"/>
                </a:solidFill>
                <a:latin typeface="Verdana" panose="020B0604030504040204" charset="0"/>
                <a:cs typeface="Tahoma" panose="020B0604030504040204" charset="0"/>
              </a:rPr>
              <a:t> 1. Đã hoàn thành</a:t>
            </a:r>
            <a:r>
              <a:rPr lang="en-US" b="0" i="1">
                <a:latin typeface="Tahoma" panose="020B0604030504040204" charset="0"/>
                <a:cs typeface="Arial" panose="020B0604020202020204" pitchFamily="34" charset="0"/>
              </a:rPr>
              <a:t>- trang landing page- trang thông tin cá nhân- trang lịch sử quyên góp- trang đăng nhập- trang đăng ký thành viên mới- trang quản lý admin: quản lý sự kiện, quản lý quyên góp, quản lý người dùng- duy trì đăng nhập và kiểm tra đăng nhập</a:t>
            </a:r>
            <a:endParaRPr lang="en-US" b="0" i="1">
              <a:latin typeface="Tahoma" panose="020B0604030504040204" charset="0"/>
              <a:cs typeface="Arial" panose="020B0604020202020204" pitchFamily="34" charset="0"/>
            </a:endParaRPr>
          </a:p>
          <a:p>
            <a:pPr marL="365760" indent="-365760"/>
            <a:r>
              <a:rPr lang="en-US" b="0" i="1">
                <a:latin typeface="Tahoma" panose="020B0604030504040204" charset="0"/>
                <a:cs typeface="Arial" panose="020B0604020202020204" pitchFamily="34" charset="0"/>
              </a:rPr>
              <a:t> </a:t>
            </a:r>
            <a:r>
              <a:rPr lang="en-US" b="1">
                <a:solidFill>
                  <a:srgbClr val="003400"/>
                </a:solidFill>
                <a:latin typeface="Verdana" panose="020B0604030504040204" charset="0"/>
                <a:cs typeface="Tahoma" panose="020B0604030504040204" charset="0"/>
              </a:rPr>
              <a:t>2. Còn hạn chế</a:t>
            </a:r>
            <a:r>
              <a:rPr lang="en-US" b="0" i="1">
                <a:latin typeface="Tahoma" panose="020B0604030504040204" charset="0"/>
                <a:cs typeface="Arial" panose="020B0604020202020204" pitchFamily="34" charset="0"/>
              </a:rPr>
              <a:t>Thiếu: </a:t>
            </a:r>
            <a:r>
              <a:rPr lang="en-US" b="0">
                <a:latin typeface="Wingdings" panose="05000000000000000000" charset="0"/>
                <a:cs typeface="Tahoma" panose="020B0604030504040204" charset="0"/>
              </a:rPr>
              <a:t>l </a:t>
            </a:r>
            <a:r>
              <a:rPr lang="en-US" b="0" i="1">
                <a:latin typeface="Tahoma" panose="020B0604030504040204" charset="0"/>
                <a:cs typeface="Arial" panose="020B0604020202020204" pitchFamily="34" charset="0"/>
              </a:rPr>
              <a:t>Các tính năng login bằng google, facebook</a:t>
            </a:r>
            <a:r>
              <a:rPr lang="en-US" b="0">
                <a:latin typeface="Wingdings" panose="05000000000000000000" charset="0"/>
                <a:cs typeface="Tahoma" panose="020B0604030504040204" charset="0"/>
              </a:rPr>
              <a:t>l </a:t>
            </a:r>
            <a:r>
              <a:rPr lang="en-US" b="0" i="1">
                <a:latin typeface="Tahoma" panose="020B0604030504040204" charset="0"/>
                <a:cs typeface="Arial" panose="020B0604020202020204" pitchFamily="34" charset="0"/>
              </a:rPr>
              <a:t>Tin tức của các sự kiện kết thúc quyên góp</a:t>
            </a:r>
            <a:r>
              <a:rPr lang="en-US" b="0">
                <a:latin typeface="Wingdings" panose="05000000000000000000" charset="0"/>
                <a:cs typeface="Tahoma" panose="020B0604030504040204" charset="0"/>
              </a:rPr>
              <a:t>l </a:t>
            </a:r>
            <a:r>
              <a:rPr lang="en-US" b="0" i="1">
                <a:latin typeface="Tahoma" panose="020B0604030504040204" charset="0"/>
                <a:cs typeface="Arial" panose="020B0604020202020204" pitchFamily="34" charset="0"/>
              </a:rPr>
              <a:t>Chức năng nạp tiền vào hệ thống bằng chuyển khoản</a:t>
            </a:r>
            <a:endParaRPr lang="en-US" b="0" i="1">
              <a:latin typeface="Tahoma" panose="020B0604030504040204" charset="0"/>
              <a:cs typeface="Arial" panose="020B0604020202020204" pitchFamily="34" charset="0"/>
            </a:endParaRPr>
          </a:p>
          <a:p>
            <a:pPr marL="365760" indent="-365760"/>
            <a:r>
              <a:rPr lang="en-US" b="0" i="1">
                <a:latin typeface="Tahoma" panose="020B0604030504040204" charset="0"/>
                <a:cs typeface="Arial" panose="020B0604020202020204" pitchFamily="34" charset="0"/>
              </a:rPr>
              <a:t>  </a:t>
            </a:r>
            <a:r>
              <a:rPr lang="en-US" b="1">
                <a:solidFill>
                  <a:srgbClr val="003400"/>
                </a:solidFill>
                <a:latin typeface="Verdana" panose="020B0604030504040204" charset="0"/>
                <a:cs typeface="Tahoma" panose="020B0604030504040204" charset="0"/>
              </a:rPr>
              <a:t>3. Hướng phát triển</a:t>
            </a:r>
            <a:r>
              <a:rPr lang="en-US" b="0" i="1">
                <a:latin typeface="Tahoma" panose="020B0604030504040204" charset="0"/>
                <a:cs typeface="Arial" panose="020B0604020202020204" pitchFamily="34" charset="0"/>
              </a:rPr>
              <a:t>Bổ sung các hạn chế và hoàn thiện trang web thông minh hơn.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矩形 12" descr="e7d195523061f1c09e9d68d7cf438b91ef959ecb14fc25d26BBA7F7DBC18E55DFF4014AF651F0BF2569D4B6C1DA7F1A4683A481403BD872FC687266AD13265C1DE7C373772FD8728ABDD69ADD03BFF5BE2862BC891DBB79EEA6ABFDA2705539C423D9E6A869863D43AC2EBED1DD1EB162B64448B75509C01D19FA967F443D1B5FCE830C8A5DF52D02B41DCFFF314BA0C"/>
          <p:cNvSpPr/>
          <p:nvPr/>
        </p:nvSpPr>
        <p:spPr>
          <a:xfrm>
            <a:off x="1295212" y="2196955"/>
            <a:ext cx="6553577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solidFill>
                  <a:prstClr val="white"/>
                </a:solidFill>
                <a:latin typeface="Arial" panose="020B0604020202020204"/>
                <a:ea typeface="Arial" panose="020B0604020202020204" pitchFamily="34" charset="0"/>
              </a:rPr>
              <a:t>CHẠY ỨNG DỤNG THỰC TẾ</a:t>
            </a:r>
            <a:endParaRPr lang="en-US" altLang="zh-CN" sz="3200">
              <a:solidFill>
                <a:prstClr val="white"/>
              </a:solidFill>
              <a:latin typeface="Arial" panose="020B0604020202020204"/>
              <a:ea typeface="Arial" panose="020B0604020202020204" pitchFamily="34" charset="0"/>
            </a:endParaRPr>
          </a:p>
        </p:txBody>
      </p:sp>
      <p:sp>
        <p:nvSpPr>
          <p:cNvPr id="15" name="Freeform 5"/>
          <p:cNvSpPr/>
          <p:nvPr/>
        </p:nvSpPr>
        <p:spPr bwMode="auto">
          <a:xfrm>
            <a:off x="4022943" y="1490741"/>
            <a:ext cx="1057473" cy="733104"/>
          </a:xfrm>
          <a:custGeom>
            <a:avLst/>
            <a:gdLst>
              <a:gd name="T0" fmla="*/ 325 w 741"/>
              <a:gd name="T1" fmla="*/ 207 h 514"/>
              <a:gd name="T2" fmla="*/ 358 w 741"/>
              <a:gd name="T3" fmla="*/ 146 h 514"/>
              <a:gd name="T4" fmla="*/ 358 w 741"/>
              <a:gd name="T5" fmla="*/ 143 h 514"/>
              <a:gd name="T6" fmla="*/ 295 w 741"/>
              <a:gd name="T7" fmla="*/ 21 h 514"/>
              <a:gd name="T8" fmla="*/ 273 w 741"/>
              <a:gd name="T9" fmla="*/ 1 h 514"/>
              <a:gd name="T10" fmla="*/ 39 w 741"/>
              <a:gd name="T11" fmla="*/ 1 h 514"/>
              <a:gd name="T12" fmla="*/ 25 w 741"/>
              <a:gd name="T13" fmla="*/ 56 h 514"/>
              <a:gd name="T14" fmla="*/ 233 w 741"/>
              <a:gd name="T15" fmla="*/ 464 h 514"/>
              <a:gd name="T16" fmla="*/ 292 w 741"/>
              <a:gd name="T17" fmla="*/ 464 h 514"/>
              <a:gd name="T18" fmla="*/ 498 w 741"/>
              <a:gd name="T19" fmla="*/ 62 h 514"/>
              <a:gd name="T20" fmla="*/ 625 w 741"/>
              <a:gd name="T21" fmla="*/ 61 h 514"/>
              <a:gd name="T22" fmla="*/ 633 w 741"/>
              <a:gd name="T23" fmla="*/ 83 h 514"/>
              <a:gd name="T24" fmla="*/ 492 w 741"/>
              <a:gd name="T25" fmla="*/ 360 h 514"/>
              <a:gd name="T26" fmla="*/ 465 w 741"/>
              <a:gd name="T27" fmla="*/ 360 h 514"/>
              <a:gd name="T28" fmla="*/ 420 w 741"/>
              <a:gd name="T29" fmla="*/ 266 h 514"/>
              <a:gd name="T30" fmla="*/ 418 w 741"/>
              <a:gd name="T31" fmla="*/ 266 h 514"/>
              <a:gd name="T32" fmla="*/ 386 w 741"/>
              <a:gd name="T33" fmla="*/ 329 h 514"/>
              <a:gd name="T34" fmla="*/ 386 w 741"/>
              <a:gd name="T35" fmla="*/ 330 h 514"/>
              <a:gd name="T36" fmla="*/ 454 w 741"/>
              <a:gd name="T37" fmla="*/ 464 h 514"/>
              <a:gd name="T38" fmla="*/ 507 w 741"/>
              <a:gd name="T39" fmla="*/ 464 h 514"/>
              <a:gd name="T40" fmla="*/ 717 w 741"/>
              <a:gd name="T41" fmla="*/ 56 h 514"/>
              <a:gd name="T42" fmla="*/ 696 w 741"/>
              <a:gd name="T43" fmla="*/ 1 h 514"/>
              <a:gd name="T44" fmla="*/ 470 w 741"/>
              <a:gd name="T45" fmla="*/ 1 h 514"/>
              <a:gd name="T46" fmla="*/ 447 w 741"/>
              <a:gd name="T47" fmla="*/ 19 h 514"/>
              <a:gd name="T48" fmla="*/ 272 w 741"/>
              <a:gd name="T49" fmla="*/ 360 h 514"/>
              <a:gd name="T50" fmla="*/ 250 w 741"/>
              <a:gd name="T51" fmla="*/ 360 h 514"/>
              <a:gd name="T52" fmla="*/ 105 w 741"/>
              <a:gd name="T53" fmla="*/ 79 h 514"/>
              <a:gd name="T54" fmla="*/ 118 w 741"/>
              <a:gd name="T55" fmla="*/ 60 h 514"/>
              <a:gd name="T56" fmla="*/ 236 w 741"/>
              <a:gd name="T57" fmla="*/ 60 h 514"/>
              <a:gd name="T58" fmla="*/ 258 w 741"/>
              <a:gd name="T59" fmla="*/ 82 h 514"/>
              <a:gd name="T60" fmla="*/ 323 w 741"/>
              <a:gd name="T61" fmla="*/ 207 h 514"/>
              <a:gd name="T62" fmla="*/ 325 w 741"/>
              <a:gd name="T63" fmla="*/ 207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41" h="514">
                <a:moveTo>
                  <a:pt x="325" y="207"/>
                </a:moveTo>
                <a:cubicBezTo>
                  <a:pt x="336" y="187"/>
                  <a:pt x="347" y="167"/>
                  <a:pt x="358" y="146"/>
                </a:cubicBezTo>
                <a:cubicBezTo>
                  <a:pt x="358" y="145"/>
                  <a:pt x="358" y="144"/>
                  <a:pt x="358" y="143"/>
                </a:cubicBezTo>
                <a:cubicBezTo>
                  <a:pt x="295" y="21"/>
                  <a:pt x="295" y="21"/>
                  <a:pt x="295" y="21"/>
                </a:cubicBezTo>
                <a:cubicBezTo>
                  <a:pt x="295" y="21"/>
                  <a:pt x="285" y="1"/>
                  <a:pt x="273" y="1"/>
                </a:cubicBezTo>
                <a:cubicBezTo>
                  <a:pt x="261" y="1"/>
                  <a:pt x="39" y="1"/>
                  <a:pt x="39" y="1"/>
                </a:cubicBezTo>
                <a:cubicBezTo>
                  <a:pt x="39" y="1"/>
                  <a:pt x="0" y="7"/>
                  <a:pt x="25" y="56"/>
                </a:cubicBezTo>
                <a:cubicBezTo>
                  <a:pt x="50" y="104"/>
                  <a:pt x="233" y="464"/>
                  <a:pt x="233" y="464"/>
                </a:cubicBezTo>
                <a:cubicBezTo>
                  <a:pt x="234" y="467"/>
                  <a:pt x="261" y="513"/>
                  <a:pt x="292" y="464"/>
                </a:cubicBezTo>
                <a:cubicBezTo>
                  <a:pt x="318" y="410"/>
                  <a:pt x="498" y="62"/>
                  <a:pt x="498" y="62"/>
                </a:cubicBezTo>
                <a:cubicBezTo>
                  <a:pt x="625" y="61"/>
                  <a:pt x="625" y="61"/>
                  <a:pt x="625" y="61"/>
                </a:cubicBezTo>
                <a:cubicBezTo>
                  <a:pt x="625" y="61"/>
                  <a:pt x="647" y="56"/>
                  <a:pt x="633" y="83"/>
                </a:cubicBezTo>
                <a:cubicBezTo>
                  <a:pt x="620" y="110"/>
                  <a:pt x="494" y="357"/>
                  <a:pt x="492" y="360"/>
                </a:cubicBezTo>
                <a:cubicBezTo>
                  <a:pt x="491" y="363"/>
                  <a:pt x="479" y="390"/>
                  <a:pt x="465" y="360"/>
                </a:cubicBezTo>
                <a:cubicBezTo>
                  <a:pt x="450" y="329"/>
                  <a:pt x="435" y="297"/>
                  <a:pt x="420" y="266"/>
                </a:cubicBezTo>
                <a:cubicBezTo>
                  <a:pt x="419" y="265"/>
                  <a:pt x="419" y="265"/>
                  <a:pt x="418" y="266"/>
                </a:cubicBezTo>
                <a:cubicBezTo>
                  <a:pt x="407" y="287"/>
                  <a:pt x="396" y="308"/>
                  <a:pt x="386" y="329"/>
                </a:cubicBezTo>
                <a:cubicBezTo>
                  <a:pt x="385" y="330"/>
                  <a:pt x="385" y="330"/>
                  <a:pt x="386" y="330"/>
                </a:cubicBezTo>
                <a:cubicBezTo>
                  <a:pt x="454" y="464"/>
                  <a:pt x="454" y="464"/>
                  <a:pt x="454" y="464"/>
                </a:cubicBezTo>
                <a:cubicBezTo>
                  <a:pt x="456" y="468"/>
                  <a:pt x="482" y="514"/>
                  <a:pt x="507" y="464"/>
                </a:cubicBezTo>
                <a:cubicBezTo>
                  <a:pt x="535" y="418"/>
                  <a:pt x="717" y="56"/>
                  <a:pt x="717" y="56"/>
                </a:cubicBezTo>
                <a:cubicBezTo>
                  <a:pt x="717" y="56"/>
                  <a:pt x="741" y="2"/>
                  <a:pt x="696" y="1"/>
                </a:cubicBezTo>
                <a:cubicBezTo>
                  <a:pt x="652" y="0"/>
                  <a:pt x="470" y="1"/>
                  <a:pt x="470" y="1"/>
                </a:cubicBezTo>
                <a:cubicBezTo>
                  <a:pt x="470" y="1"/>
                  <a:pt x="456" y="0"/>
                  <a:pt x="447" y="19"/>
                </a:cubicBezTo>
                <a:cubicBezTo>
                  <a:pt x="439" y="37"/>
                  <a:pt x="273" y="359"/>
                  <a:pt x="272" y="360"/>
                </a:cubicBezTo>
                <a:cubicBezTo>
                  <a:pt x="272" y="362"/>
                  <a:pt x="262" y="385"/>
                  <a:pt x="250" y="360"/>
                </a:cubicBezTo>
                <a:cubicBezTo>
                  <a:pt x="237" y="335"/>
                  <a:pt x="105" y="79"/>
                  <a:pt x="105" y="79"/>
                </a:cubicBezTo>
                <a:cubicBezTo>
                  <a:pt x="105" y="79"/>
                  <a:pt x="95" y="60"/>
                  <a:pt x="118" y="60"/>
                </a:cubicBezTo>
                <a:cubicBezTo>
                  <a:pt x="141" y="60"/>
                  <a:pt x="236" y="60"/>
                  <a:pt x="236" y="60"/>
                </a:cubicBezTo>
                <a:cubicBezTo>
                  <a:pt x="236" y="60"/>
                  <a:pt x="249" y="60"/>
                  <a:pt x="258" y="82"/>
                </a:cubicBezTo>
                <a:cubicBezTo>
                  <a:pt x="279" y="124"/>
                  <a:pt x="302" y="166"/>
                  <a:pt x="323" y="207"/>
                </a:cubicBezTo>
                <a:cubicBezTo>
                  <a:pt x="324" y="208"/>
                  <a:pt x="324" y="208"/>
                  <a:pt x="325" y="2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424264" y="3232189"/>
            <a:ext cx="2548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56904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文本框 11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2093" y="2048530"/>
            <a:ext cx="241838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solidFill>
                  <a:schemeClr val="bg1"/>
                </a:solidFill>
                <a:latin typeface="Arial" panose="020B0604020202020204"/>
                <a:ea typeface="Arial" panose="020B0604020202020204" pitchFamily="34" charset="0"/>
                <a:sym typeface="Arial" panose="020B0604020202020204" pitchFamily="34" charset="0"/>
              </a:rPr>
              <a:t>CONTENTS</a:t>
            </a:r>
            <a:endParaRPr lang="en-US" altLang="zh-CN" sz="3200">
              <a:solidFill>
                <a:schemeClr val="bg1"/>
              </a:solidFill>
              <a:latin typeface="Arial" panose="020B0604020202020204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PA_矩形 16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>
            <p:custDataLst>
              <p:tags r:id="rId2"/>
            </p:custDataLst>
          </p:nvPr>
        </p:nvSpPr>
        <p:spPr>
          <a:xfrm>
            <a:off x="266018" y="2590928"/>
            <a:ext cx="3227420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/>
                </a:solidFill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Các phần của buổi review</a:t>
            </a:r>
            <a:endParaRPr lang="zh-CN" altLang="en-US" sz="1800" kern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27645" y="993278"/>
            <a:ext cx="331152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Giới thiệu về ứng dụng web</a:t>
            </a:r>
            <a:endParaRPr lang="en-US" altLang="zh-CN" sz="20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27645" y="1992310"/>
            <a:ext cx="379349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Tính năng của USER và ADMIN</a:t>
            </a:r>
            <a:endParaRPr lang="en-US" altLang="zh-CN" sz="20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27645" y="2975952"/>
            <a:ext cx="327279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Sự tiện dụng của ứng dụng</a:t>
            </a:r>
            <a:endParaRPr lang="en-US" altLang="zh-CN" sz="20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27645" y="3971846"/>
            <a:ext cx="279336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Chạy ứng dụng thực tế</a:t>
            </a:r>
            <a:endParaRPr lang="en-US" altLang="zh-CN" sz="20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651538" y="1003754"/>
            <a:ext cx="445260" cy="4452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200">
                <a:latin typeface="+mj-lt"/>
              </a:rPr>
              <a:t>01</a:t>
            </a:r>
            <a:endParaRPr lang="zh-CN" altLang="en-US" sz="1200">
              <a:latin typeface="+mj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651538" y="1979353"/>
            <a:ext cx="445260" cy="4452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200">
                <a:latin typeface="+mj-lt"/>
              </a:rPr>
              <a:t>02</a:t>
            </a:r>
            <a:endParaRPr lang="zh-CN" altLang="en-US" sz="1200">
              <a:latin typeface="+mj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51538" y="2954952"/>
            <a:ext cx="445260" cy="4452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200">
                <a:latin typeface="+mj-lt"/>
              </a:rPr>
              <a:t>03</a:t>
            </a:r>
            <a:endParaRPr lang="zh-CN" altLang="en-US" sz="1200">
              <a:latin typeface="+mj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651538" y="3930551"/>
            <a:ext cx="445260" cy="4452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200">
                <a:latin typeface="+mj-lt"/>
              </a:rPr>
              <a:t>04</a:t>
            </a:r>
            <a:endParaRPr lang="zh-CN" altLang="en-US" sz="1200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1">
            <a:alphaModFix amt="20000"/>
          </a:blip>
          <a:srcRect t="25046"/>
          <a:stretch>
            <a:fillRect/>
          </a:stretch>
        </p:blipFill>
        <p:spPr>
          <a:xfrm>
            <a:off x="79375" y="3706495"/>
            <a:ext cx="9145270" cy="3110865"/>
          </a:xfrm>
          <a:prstGeom prst="rect">
            <a:avLst/>
          </a:prstGeom>
        </p:spPr>
      </p:pic>
      <p:pic>
        <p:nvPicPr>
          <p:cNvPr id="3" name="Picture Placeholder 2"/>
          <p:cNvPicPr>
            <a:picLocks noChangeAspect="1"/>
          </p:cNvPicPr>
          <p:nvPr>
            <p:ph type="pic" idx="1"/>
          </p:nvPr>
        </p:nvPicPr>
        <p:blipFill>
          <a:blip r:embed="rId2"/>
          <a:srcRect b="88708"/>
          <a:stretch>
            <a:fillRect/>
          </a:stretch>
        </p:blipFill>
        <p:spPr>
          <a:xfrm>
            <a:off x="-29845" y="731520"/>
            <a:ext cx="9173845" cy="51117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文本框 7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2052320" y="1780540"/>
            <a:ext cx="545274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spc="450">
                <a:solidFill>
                  <a:schemeClr val="tx1"/>
                </a:solidFill>
                <a:latin typeface="+mj-lt"/>
              </a:rPr>
              <a:t>VỀ ỨNG DỤNG WEB</a:t>
            </a:r>
            <a:endParaRPr lang="en-US" altLang="zh-CN" sz="2800" spc="45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文本框 6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2021726" y="2576077"/>
            <a:ext cx="5070067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>
                <a:solidFill>
                  <a:schemeClr val="tx1"/>
                </a:solidFill>
                <a:sym typeface="+mn-ea"/>
              </a:rPr>
              <a:t>Là 1 ứng dụng web về quyên góp từ thiện có tên là “Trái tim yêu thương” với mong muốn đem đến 1 không gian kết nối những tấm lòng yêu thương CHUNG TAY giúp đỡ các hoàn cảnh khó khăn.</a:t>
            </a:r>
            <a:endParaRPr lang="en-US" sz="105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en-US" sz="105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5"/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1015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27" name="文本框 26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163413" y="1754537"/>
            <a:ext cx="402920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>
                <a:solidFill>
                  <a:schemeClr val="bg1"/>
                </a:solidFill>
                <a:latin typeface="+mj-ea"/>
                <a:ea typeface="+mj-ea"/>
              </a:rPr>
              <a:t>Để làm được điều đó ?</a:t>
            </a:r>
            <a:endParaRPr lang="en-US" altLang="zh-CN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文本框 27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163413" y="2000250"/>
            <a:ext cx="353695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“Xây dựng 1 hệ thống cho phép đăng các sự kiện quyên góp và hỗ trợ quyên góp ONLINE.”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83520" y="1254241"/>
            <a:ext cx="163322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>
                <a:solidFill>
                  <a:schemeClr val="bg1"/>
                </a:solidFill>
                <a:latin typeface="Arial" panose="020B0604020202020204"/>
                <a:ea typeface="Arial" panose="020B0604020202020204" pitchFamily="34" charset="0"/>
                <a:sym typeface="+mn-lt"/>
              </a:rPr>
              <a:t>Add the text here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883520" y="2509094"/>
            <a:ext cx="163322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>
                <a:solidFill>
                  <a:schemeClr val="bg1"/>
                </a:solidFill>
                <a:latin typeface="Arial" panose="020B0604020202020204"/>
                <a:ea typeface="Arial" panose="020B0604020202020204" pitchFamily="34" charset="0"/>
                <a:sym typeface="+mn-lt"/>
              </a:rPr>
              <a:t>Add the text here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843176" y="3795365"/>
            <a:ext cx="163322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>
                <a:solidFill>
                  <a:schemeClr val="bg1"/>
                </a:solidFill>
                <a:latin typeface="Arial" panose="020B0604020202020204"/>
                <a:ea typeface="Arial" panose="020B0604020202020204" pitchFamily="34" charset="0"/>
                <a:sym typeface="+mn-lt"/>
              </a:rPr>
              <a:t>Add the text here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1"/>
          <a:srcRect l="1755" r="1316"/>
          <a:stretch>
            <a:fillRect/>
          </a:stretch>
        </p:blipFill>
        <p:spPr>
          <a:xfrm>
            <a:off x="4914265" y="596265"/>
            <a:ext cx="3507740" cy="4146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1759585" y="239395"/>
            <a:ext cx="55391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Hệ thống gồm có 3 thành phần MVC 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196501" y="1721794"/>
            <a:ext cx="1264596" cy="126459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939702" y="1722429"/>
            <a:ext cx="1264596" cy="126459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682903" y="1721794"/>
            <a:ext cx="1264596" cy="126459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82791" y="3552118"/>
            <a:ext cx="2492015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90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tương tác dữ liệu DataBase</a:t>
            </a:r>
            <a:endParaRPr lang="en-US" altLang="zh-CN" sz="9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81369" y="3228953"/>
            <a:ext cx="70231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Arial" panose="020B0604020202020204" pitchFamily="34" charset="0"/>
                <a:sym typeface="+mn-lt"/>
              </a:rPr>
              <a:t>Model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Arial" panose="020B0604020202020204" pitchFamily="34" charset="0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25992" y="3552118"/>
            <a:ext cx="2492015" cy="71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các File jsp Hiển thị dữ liệu</a:t>
            </a:r>
            <a:endParaRPr lang="en-US" altLang="zh-CN" sz="9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các File css và javascript giúp tạo kiểu và tăng tương tác cho hệ thống </a:t>
            </a: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endParaRPr lang="en-US" altLang="zh-CN" sz="9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275688" y="3230223"/>
            <a:ext cx="592455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Arial" panose="020B0604020202020204" pitchFamily="34" charset="0"/>
                <a:sym typeface="+mn-lt"/>
              </a:rPr>
              <a:t>View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Arial" panose="020B0604020202020204" pitchFamily="34" charset="0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69194" y="3552118"/>
            <a:ext cx="2492015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90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các File controller giúp Xử lý dữ liệu</a:t>
            </a: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. </a:t>
            </a:r>
            <a:endParaRPr lang="en-US" altLang="zh-CN" sz="9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814101" y="3228953"/>
            <a:ext cx="100965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Arial" panose="020B0604020202020204" pitchFamily="34" charset="0"/>
                <a:sym typeface="+mn-lt"/>
              </a:rPr>
              <a:t>Controller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Arial" panose="020B0604020202020204" pitchFamily="34" charset="0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404077" y="2100076"/>
            <a:ext cx="334575" cy="487713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9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0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673359" y="2164838"/>
            <a:ext cx="314346" cy="359165"/>
            <a:chOff x="6853689" y="2141343"/>
            <a:chExt cx="314346" cy="359165"/>
          </a:xfrm>
          <a:solidFill>
            <a:schemeClr val="bg1"/>
          </a:solidFill>
        </p:grpSpPr>
        <p:sp>
          <p:nvSpPr>
            <p:cNvPr id="51" name="AutoShape 48"/>
            <p:cNvSpPr/>
            <p:nvPr/>
          </p:nvSpPr>
          <p:spPr bwMode="auto">
            <a:xfrm>
              <a:off x="6853689" y="2141343"/>
              <a:ext cx="314346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2" name="AutoShape 49"/>
            <p:cNvSpPr/>
            <p:nvPr/>
          </p:nvSpPr>
          <p:spPr bwMode="auto">
            <a:xfrm>
              <a:off x="7100498" y="2421922"/>
              <a:ext cx="22717" cy="221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3" name="AutoShape 50"/>
            <p:cNvSpPr/>
            <p:nvPr/>
          </p:nvSpPr>
          <p:spPr bwMode="auto">
            <a:xfrm>
              <a:off x="7100498" y="2354387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4" name="AutoShape 51"/>
            <p:cNvSpPr/>
            <p:nvPr/>
          </p:nvSpPr>
          <p:spPr bwMode="auto">
            <a:xfrm>
              <a:off x="7100498" y="2286850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7123430" y="2141220"/>
            <a:ext cx="382905" cy="360045"/>
            <a:chOff x="3191434" y="2145028"/>
            <a:chExt cx="359165" cy="359165"/>
          </a:xfrm>
          <a:solidFill>
            <a:schemeClr val="bg1"/>
          </a:solidFill>
        </p:grpSpPr>
        <p:sp>
          <p:nvSpPr>
            <p:cNvPr id="140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1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2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947333" y="1678486"/>
            <a:ext cx="3260480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liệt kê các sự kiện quyên góp</a:t>
            </a:r>
            <a:endParaRPr lang="en-US" altLang="zh-CN" sz="9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7333" y="1436369"/>
            <a:ext cx="808355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Arial" panose="020B0604020202020204" pitchFamily="34" charset="0"/>
                <a:sym typeface="+mn-lt"/>
              </a:rPr>
              <a:t>sự kiện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Arial" panose="020B0604020202020204" pitchFamily="34" charset="0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47333" y="2933339"/>
            <a:ext cx="3260480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phân loại các loại sự kiện khác nhau</a:t>
            </a:r>
            <a:endParaRPr lang="en-US" altLang="zh-CN" sz="9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47333" y="2683602"/>
            <a:ext cx="1635125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Arial" panose="020B0604020202020204" pitchFamily="34" charset="0"/>
                <a:sym typeface="+mn-lt"/>
              </a:rPr>
              <a:t>phân loại sự kiện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6989" y="4219610"/>
            <a:ext cx="3260480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chứa các hình ảnh của sự kiện</a:t>
            </a:r>
            <a:endParaRPr lang="en-US" altLang="zh-CN" sz="9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06989" y="3969873"/>
            <a:ext cx="92456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Arial" panose="020B0604020202020204" pitchFamily="34" charset="0"/>
                <a:sym typeface="+mn-lt"/>
              </a:rPr>
              <a:t>hình ảnh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Arial" panose="020B0604020202020204" pitchFamily="34" charset="0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71180" y="1438292"/>
            <a:ext cx="508078" cy="5080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71180" y="2627075"/>
            <a:ext cx="508078" cy="5080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71180" y="3877416"/>
            <a:ext cx="508078" cy="5080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200660" y="409575"/>
            <a:ext cx="3880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DataBase trong SQL  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738880" y="-31115"/>
            <a:ext cx="4998720" cy="5071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roup 69"/>
          <p:cNvGrpSpPr/>
          <p:nvPr/>
        </p:nvGrpSpPr>
        <p:grpSpPr>
          <a:xfrm>
            <a:off x="499110" y="1573530"/>
            <a:ext cx="232410" cy="183515"/>
            <a:chOff x="10074275" y="1647825"/>
            <a:chExt cx="464344" cy="435769"/>
          </a:xfrm>
          <a:solidFill>
            <a:schemeClr val="bg1"/>
          </a:solidFill>
        </p:grpSpPr>
        <p:sp>
          <p:nvSpPr>
            <p:cNvPr id="76" name="AutoShape 69"/>
            <p:cNvSpPr/>
            <p:nvPr/>
          </p:nvSpPr>
          <p:spPr bwMode="auto">
            <a:xfrm>
              <a:off x="10074275" y="1647825"/>
              <a:ext cx="464344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7" name="AutoShape 70"/>
            <p:cNvSpPr/>
            <p:nvPr/>
          </p:nvSpPr>
          <p:spPr bwMode="auto">
            <a:xfrm>
              <a:off x="10291763" y="1734344"/>
              <a:ext cx="873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8" name="AutoShape 71"/>
            <p:cNvSpPr/>
            <p:nvPr/>
          </p:nvSpPr>
          <p:spPr bwMode="auto">
            <a:xfrm>
              <a:off x="10291763" y="1778000"/>
              <a:ext cx="87313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9" name="AutoShape 72"/>
            <p:cNvSpPr/>
            <p:nvPr/>
          </p:nvSpPr>
          <p:spPr bwMode="auto">
            <a:xfrm>
              <a:off x="10291763" y="1821657"/>
              <a:ext cx="1889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0" name="AutoShape 73"/>
            <p:cNvSpPr/>
            <p:nvPr/>
          </p:nvSpPr>
          <p:spPr bwMode="auto">
            <a:xfrm>
              <a:off x="10132219" y="1908969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1" name="AutoShape 74"/>
            <p:cNvSpPr/>
            <p:nvPr/>
          </p:nvSpPr>
          <p:spPr bwMode="auto">
            <a:xfrm>
              <a:off x="10132219" y="1952625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2" name="AutoShape 75"/>
            <p:cNvSpPr/>
            <p:nvPr/>
          </p:nvSpPr>
          <p:spPr bwMode="auto">
            <a:xfrm>
              <a:off x="10132219" y="1996282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3" name="AutoShape 76"/>
            <p:cNvSpPr/>
            <p:nvPr/>
          </p:nvSpPr>
          <p:spPr bwMode="auto">
            <a:xfrm>
              <a:off x="10132219" y="1865313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4" name="AutoShape 77"/>
            <p:cNvSpPr/>
            <p:nvPr/>
          </p:nvSpPr>
          <p:spPr bwMode="auto">
            <a:xfrm>
              <a:off x="10132219" y="1720057"/>
              <a:ext cx="130969" cy="1166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23240" y="2767330"/>
            <a:ext cx="204470" cy="207645"/>
            <a:chOff x="5394312" y="2141343"/>
            <a:chExt cx="359165" cy="359165"/>
          </a:xfrm>
          <a:solidFill>
            <a:schemeClr val="bg1"/>
          </a:solidFill>
        </p:grpSpPr>
        <p:sp>
          <p:nvSpPr>
            <p:cNvPr id="61" name="AutoShape 56"/>
            <p:cNvSpPr/>
            <p:nvPr/>
          </p:nvSpPr>
          <p:spPr bwMode="auto">
            <a:xfrm>
              <a:off x="5394312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2" name="AutoShape 57"/>
            <p:cNvSpPr/>
            <p:nvPr/>
          </p:nvSpPr>
          <p:spPr bwMode="auto">
            <a:xfrm>
              <a:off x="5641124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3" name="AutoShape 58"/>
            <p:cNvSpPr/>
            <p:nvPr/>
          </p:nvSpPr>
          <p:spPr bwMode="auto">
            <a:xfrm>
              <a:off x="5517718" y="2141343"/>
              <a:ext cx="11235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511810" y="4002405"/>
            <a:ext cx="225425" cy="232410"/>
            <a:chOff x="6842125" y="1422400"/>
            <a:chExt cx="336550" cy="358775"/>
          </a:xfrm>
          <a:solidFill>
            <a:schemeClr val="bg1"/>
          </a:solidFill>
        </p:grpSpPr>
        <p:sp>
          <p:nvSpPr>
            <p:cNvPr id="86" name="AutoShape 78"/>
            <p:cNvSpPr/>
            <p:nvPr/>
          </p:nvSpPr>
          <p:spPr bwMode="auto">
            <a:xfrm>
              <a:off x="6842125" y="1422400"/>
              <a:ext cx="336550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7" name="AutoShape 79"/>
            <p:cNvSpPr/>
            <p:nvPr/>
          </p:nvSpPr>
          <p:spPr bwMode="auto">
            <a:xfrm>
              <a:off x="6888163" y="1466850"/>
              <a:ext cx="246062" cy="2254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8" name="AutoShape 80"/>
            <p:cNvSpPr/>
            <p:nvPr/>
          </p:nvSpPr>
          <p:spPr bwMode="auto">
            <a:xfrm>
              <a:off x="7021513" y="1501775"/>
              <a:ext cx="68262" cy="666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947333" y="1678486"/>
            <a:ext cx="32604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các tổ chức triển khai sự kiện sau khi hoàn </a:t>
            </a:r>
            <a:endParaRPr lang="en-US" altLang="zh-CN" sz="9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thành quyên góp.</a:t>
            </a:r>
            <a:endParaRPr lang="en-US" altLang="zh-CN" sz="9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7333" y="1428749"/>
            <a:ext cx="232283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Arial" panose="020B0604020202020204" pitchFamily="34" charset="0"/>
                <a:sym typeface="+mn-lt"/>
              </a:rPr>
              <a:t>t</a:t>
            </a: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Arial" panose="020B0604020202020204" pitchFamily="34" charset="0"/>
                <a:sym typeface="+mn-lt"/>
              </a:rPr>
              <a:t>ổ chức triển khai sự kiện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Arial" panose="020B0604020202020204" pitchFamily="34" charset="0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47333" y="2933339"/>
            <a:ext cx="3260480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chứa tất cả quyên góp của người dùng.</a:t>
            </a:r>
            <a:endParaRPr lang="en-US" altLang="zh-CN" sz="9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47333" y="2683602"/>
            <a:ext cx="107315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Arial" panose="020B0604020202020204" pitchFamily="34" charset="0"/>
                <a:sym typeface="+mn-lt"/>
              </a:rPr>
              <a:t>quyên góp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6989" y="4219610"/>
            <a:ext cx="3260480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chứa thông tin của người dùng</a:t>
            </a:r>
            <a:endParaRPr lang="en-US" altLang="zh-CN" sz="9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06989" y="3969873"/>
            <a:ext cx="116713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Arial" panose="020B0604020202020204" pitchFamily="34" charset="0"/>
                <a:sym typeface="+mn-lt"/>
              </a:rPr>
              <a:t>người dùng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Arial" panose="020B0604020202020204" pitchFamily="34" charset="0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71180" y="1438292"/>
            <a:ext cx="508078" cy="5080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71180" y="2627075"/>
            <a:ext cx="508078" cy="5080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71180" y="3877416"/>
            <a:ext cx="508078" cy="5080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Group 216"/>
          <p:cNvGrpSpPr/>
          <p:nvPr/>
        </p:nvGrpSpPr>
        <p:grpSpPr>
          <a:xfrm>
            <a:off x="451371" y="2766139"/>
            <a:ext cx="284173" cy="229949"/>
            <a:chOff x="1209675" y="6354763"/>
            <a:chExt cx="449263" cy="363538"/>
          </a:xfrm>
          <a:solidFill>
            <a:schemeClr val="bg1"/>
          </a:solidFill>
        </p:grpSpPr>
        <p:sp>
          <p:nvSpPr>
            <p:cNvPr id="17" name="Freeform 205"/>
            <p:cNvSpPr/>
            <p:nvPr/>
          </p:nvSpPr>
          <p:spPr bwMode="auto">
            <a:xfrm>
              <a:off x="1560513" y="6529388"/>
              <a:ext cx="96838" cy="188913"/>
            </a:xfrm>
            <a:custGeom>
              <a:avLst/>
              <a:gdLst>
                <a:gd name="T0" fmla="*/ 31 w 126"/>
                <a:gd name="T1" fmla="*/ 0 h 245"/>
                <a:gd name="T2" fmla="*/ 0 w 126"/>
                <a:gd name="T3" fmla="*/ 39 h 245"/>
                <a:gd name="T4" fmla="*/ 0 w 126"/>
                <a:gd name="T5" fmla="*/ 245 h 245"/>
                <a:gd name="T6" fmla="*/ 126 w 126"/>
                <a:gd name="T7" fmla="*/ 245 h 245"/>
                <a:gd name="T8" fmla="*/ 125 w 126"/>
                <a:gd name="T9" fmla="*/ 74 h 245"/>
                <a:gd name="T10" fmla="*/ 31 w 126"/>
                <a:gd name="T1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245">
                  <a:moveTo>
                    <a:pt x="31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126" y="245"/>
                    <a:pt x="126" y="245"/>
                    <a:pt x="126" y="245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99" y="52"/>
                    <a:pt x="31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8" name="Freeform 207"/>
            <p:cNvSpPr/>
            <p:nvPr/>
          </p:nvSpPr>
          <p:spPr bwMode="auto">
            <a:xfrm>
              <a:off x="1209675" y="6354763"/>
              <a:ext cx="449263" cy="339725"/>
            </a:xfrm>
            <a:custGeom>
              <a:avLst/>
              <a:gdLst>
                <a:gd name="T0" fmla="*/ 236 w 585"/>
                <a:gd name="T1" fmla="*/ 248 h 442"/>
                <a:gd name="T2" fmla="*/ 76 w 585"/>
                <a:gd name="T3" fmla="*/ 428 h 442"/>
                <a:gd name="T4" fmla="*/ 46 w 585"/>
                <a:gd name="T5" fmla="*/ 442 h 442"/>
                <a:gd name="T6" fmla="*/ 18 w 585"/>
                <a:gd name="T7" fmla="*/ 432 h 442"/>
                <a:gd name="T8" fmla="*/ 15 w 585"/>
                <a:gd name="T9" fmla="*/ 374 h 442"/>
                <a:gd name="T10" fmla="*/ 206 w 585"/>
                <a:gd name="T11" fmla="*/ 158 h 442"/>
                <a:gd name="T12" fmla="*/ 237 w 585"/>
                <a:gd name="T13" fmla="*/ 144 h 442"/>
                <a:gd name="T14" fmla="*/ 268 w 585"/>
                <a:gd name="T15" fmla="*/ 158 h 442"/>
                <a:gd name="T16" fmla="*/ 323 w 585"/>
                <a:gd name="T17" fmla="*/ 224 h 442"/>
                <a:gd name="T18" fmla="*/ 425 w 585"/>
                <a:gd name="T19" fmla="*/ 101 h 442"/>
                <a:gd name="T20" fmla="*/ 330 w 585"/>
                <a:gd name="T21" fmla="*/ 19 h 442"/>
                <a:gd name="T22" fmla="*/ 566 w 585"/>
                <a:gd name="T23" fmla="*/ 0 h 442"/>
                <a:gd name="T24" fmla="*/ 585 w 585"/>
                <a:gd name="T25" fmla="*/ 239 h 442"/>
                <a:gd name="T26" fmla="*/ 487 w 585"/>
                <a:gd name="T27" fmla="*/ 154 h 442"/>
                <a:gd name="T28" fmla="*/ 355 w 585"/>
                <a:gd name="T29" fmla="*/ 314 h 442"/>
                <a:gd name="T30" fmla="*/ 324 w 585"/>
                <a:gd name="T31" fmla="*/ 329 h 442"/>
                <a:gd name="T32" fmla="*/ 292 w 585"/>
                <a:gd name="T33" fmla="*/ 314 h 442"/>
                <a:gd name="T34" fmla="*/ 236 w 585"/>
                <a:gd name="T35" fmla="*/ 248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5" h="442">
                  <a:moveTo>
                    <a:pt x="236" y="248"/>
                  </a:moveTo>
                  <a:cubicBezTo>
                    <a:pt x="76" y="428"/>
                    <a:pt x="76" y="428"/>
                    <a:pt x="76" y="428"/>
                  </a:cubicBezTo>
                  <a:cubicBezTo>
                    <a:pt x="68" y="438"/>
                    <a:pt x="57" y="442"/>
                    <a:pt x="46" y="442"/>
                  </a:cubicBezTo>
                  <a:cubicBezTo>
                    <a:pt x="36" y="442"/>
                    <a:pt x="26" y="439"/>
                    <a:pt x="18" y="432"/>
                  </a:cubicBezTo>
                  <a:cubicBezTo>
                    <a:pt x="1" y="417"/>
                    <a:pt x="0" y="391"/>
                    <a:pt x="15" y="374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14" y="149"/>
                    <a:pt x="225" y="143"/>
                    <a:pt x="237" y="144"/>
                  </a:cubicBezTo>
                  <a:cubicBezTo>
                    <a:pt x="249" y="144"/>
                    <a:pt x="260" y="149"/>
                    <a:pt x="268" y="158"/>
                  </a:cubicBezTo>
                  <a:cubicBezTo>
                    <a:pt x="323" y="224"/>
                    <a:pt x="323" y="224"/>
                    <a:pt x="323" y="224"/>
                  </a:cubicBezTo>
                  <a:cubicBezTo>
                    <a:pt x="425" y="101"/>
                    <a:pt x="425" y="101"/>
                    <a:pt x="425" y="101"/>
                  </a:cubicBezTo>
                  <a:cubicBezTo>
                    <a:pt x="330" y="19"/>
                    <a:pt x="330" y="19"/>
                    <a:pt x="330" y="19"/>
                  </a:cubicBezTo>
                  <a:cubicBezTo>
                    <a:pt x="566" y="0"/>
                    <a:pt x="566" y="0"/>
                    <a:pt x="566" y="0"/>
                  </a:cubicBezTo>
                  <a:cubicBezTo>
                    <a:pt x="585" y="239"/>
                    <a:pt x="585" y="239"/>
                    <a:pt x="585" y="239"/>
                  </a:cubicBezTo>
                  <a:cubicBezTo>
                    <a:pt x="487" y="154"/>
                    <a:pt x="487" y="154"/>
                    <a:pt x="487" y="154"/>
                  </a:cubicBezTo>
                  <a:cubicBezTo>
                    <a:pt x="355" y="314"/>
                    <a:pt x="355" y="314"/>
                    <a:pt x="355" y="314"/>
                  </a:cubicBezTo>
                  <a:cubicBezTo>
                    <a:pt x="348" y="323"/>
                    <a:pt x="336" y="329"/>
                    <a:pt x="324" y="329"/>
                  </a:cubicBezTo>
                  <a:cubicBezTo>
                    <a:pt x="311" y="329"/>
                    <a:pt x="300" y="324"/>
                    <a:pt x="292" y="314"/>
                  </a:cubicBezTo>
                  <a:lnTo>
                    <a:pt x="236" y="2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9" name="Freeform 208"/>
            <p:cNvSpPr/>
            <p:nvPr/>
          </p:nvSpPr>
          <p:spPr bwMode="auto">
            <a:xfrm>
              <a:off x="1417638" y="6589713"/>
              <a:ext cx="119063" cy="127000"/>
            </a:xfrm>
            <a:custGeom>
              <a:avLst/>
              <a:gdLst>
                <a:gd name="T0" fmla="*/ 98 w 153"/>
                <a:gd name="T1" fmla="*/ 64 h 167"/>
                <a:gd name="T2" fmla="*/ 62 w 153"/>
                <a:gd name="T3" fmla="*/ 83 h 167"/>
                <a:gd name="T4" fmla="*/ 1 w 153"/>
                <a:gd name="T5" fmla="*/ 56 h 167"/>
                <a:gd name="T6" fmla="*/ 0 w 153"/>
                <a:gd name="T7" fmla="*/ 167 h 167"/>
                <a:gd name="T8" fmla="*/ 150 w 153"/>
                <a:gd name="T9" fmla="*/ 167 h 167"/>
                <a:gd name="T10" fmla="*/ 153 w 153"/>
                <a:gd name="T11" fmla="*/ 0 h 167"/>
                <a:gd name="T12" fmla="*/ 98 w 153"/>
                <a:gd name="T13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67">
                  <a:moveTo>
                    <a:pt x="98" y="64"/>
                  </a:moveTo>
                  <a:cubicBezTo>
                    <a:pt x="76" y="83"/>
                    <a:pt x="62" y="83"/>
                    <a:pt x="62" y="83"/>
                  </a:cubicBezTo>
                  <a:cubicBezTo>
                    <a:pt x="43" y="86"/>
                    <a:pt x="15" y="67"/>
                    <a:pt x="1" y="5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32" y="24"/>
                    <a:pt x="116" y="47"/>
                    <a:pt x="98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0" name="Freeform 209"/>
            <p:cNvSpPr/>
            <p:nvPr/>
          </p:nvSpPr>
          <p:spPr bwMode="auto">
            <a:xfrm>
              <a:off x="1295400" y="6600825"/>
              <a:ext cx="96838" cy="115888"/>
            </a:xfrm>
            <a:custGeom>
              <a:avLst/>
              <a:gdLst>
                <a:gd name="T0" fmla="*/ 0 w 61"/>
                <a:gd name="T1" fmla="*/ 73 h 73"/>
                <a:gd name="T2" fmla="*/ 61 w 61"/>
                <a:gd name="T3" fmla="*/ 73 h 73"/>
                <a:gd name="T4" fmla="*/ 61 w 61"/>
                <a:gd name="T5" fmla="*/ 0 h 73"/>
                <a:gd name="T6" fmla="*/ 0 w 61"/>
                <a:gd name="T7" fmla="*/ 70 h 73"/>
                <a:gd name="T8" fmla="*/ 0 w 61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73">
                  <a:moveTo>
                    <a:pt x="0" y="73"/>
                  </a:moveTo>
                  <a:lnTo>
                    <a:pt x="61" y="73"/>
                  </a:lnTo>
                  <a:lnTo>
                    <a:pt x="61" y="0"/>
                  </a:lnTo>
                  <a:lnTo>
                    <a:pt x="0" y="70"/>
                  </a:lnTo>
                  <a:lnTo>
                    <a:pt x="0" y="7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746500" y="-61595"/>
            <a:ext cx="5131435" cy="520509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Freeform 12"/>
          <p:cNvSpPr>
            <a:spLocks noEditPoints="1"/>
          </p:cNvSpPr>
          <p:nvPr/>
        </p:nvSpPr>
        <p:spPr bwMode="auto">
          <a:xfrm>
            <a:off x="505665" y="1558736"/>
            <a:ext cx="266098" cy="266098"/>
          </a:xfrm>
          <a:custGeom>
            <a:avLst/>
            <a:gdLst>
              <a:gd name="T0" fmla="*/ 473 w 548"/>
              <a:gd name="T1" fmla="*/ 86 h 548"/>
              <a:gd name="T2" fmla="*/ 468 w 548"/>
              <a:gd name="T3" fmla="*/ 82 h 548"/>
              <a:gd name="T4" fmla="*/ 464 w 548"/>
              <a:gd name="T5" fmla="*/ 77 h 548"/>
              <a:gd name="T6" fmla="*/ 458 w 548"/>
              <a:gd name="T7" fmla="*/ 73 h 548"/>
              <a:gd name="T8" fmla="*/ 90 w 548"/>
              <a:gd name="T9" fmla="*/ 73 h 548"/>
              <a:gd name="T10" fmla="*/ 86 w 548"/>
              <a:gd name="T11" fmla="*/ 77 h 548"/>
              <a:gd name="T12" fmla="*/ 81 w 548"/>
              <a:gd name="T13" fmla="*/ 82 h 548"/>
              <a:gd name="T14" fmla="*/ 75 w 548"/>
              <a:gd name="T15" fmla="*/ 86 h 548"/>
              <a:gd name="T16" fmla="*/ 0 w 548"/>
              <a:gd name="T17" fmla="*/ 273 h 548"/>
              <a:gd name="T18" fmla="*/ 90 w 548"/>
              <a:gd name="T19" fmla="*/ 476 h 548"/>
              <a:gd name="T20" fmla="*/ 458 w 548"/>
              <a:gd name="T21" fmla="*/ 476 h 548"/>
              <a:gd name="T22" fmla="*/ 548 w 548"/>
              <a:gd name="T23" fmla="*/ 273 h 548"/>
              <a:gd name="T24" fmla="*/ 229 w 548"/>
              <a:gd name="T25" fmla="*/ 37 h 548"/>
              <a:gd name="T26" fmla="*/ 112 w 548"/>
              <a:gd name="T27" fmla="*/ 95 h 548"/>
              <a:gd name="T28" fmla="*/ 90 w 548"/>
              <a:gd name="T29" fmla="*/ 118 h 548"/>
              <a:gd name="T30" fmla="*/ 120 w 548"/>
              <a:gd name="T31" fmla="*/ 259 h 548"/>
              <a:gd name="T32" fmla="*/ 90 w 548"/>
              <a:gd name="T33" fmla="*/ 118 h 548"/>
              <a:gd name="T34" fmla="*/ 120 w 548"/>
              <a:gd name="T35" fmla="*/ 290 h 548"/>
              <a:gd name="T36" fmla="*/ 90 w 548"/>
              <a:gd name="T37" fmla="*/ 430 h 548"/>
              <a:gd name="T38" fmla="*/ 112 w 548"/>
              <a:gd name="T39" fmla="*/ 454 h 548"/>
              <a:gd name="T40" fmla="*/ 229 w 548"/>
              <a:gd name="T41" fmla="*/ 511 h 548"/>
              <a:gd name="T42" fmla="*/ 259 w 548"/>
              <a:gd name="T43" fmla="*/ 493 h 548"/>
              <a:gd name="T44" fmla="*/ 217 w 548"/>
              <a:gd name="T45" fmla="*/ 456 h 548"/>
              <a:gd name="T46" fmla="*/ 185 w 548"/>
              <a:gd name="T47" fmla="*/ 408 h 548"/>
              <a:gd name="T48" fmla="*/ 259 w 548"/>
              <a:gd name="T49" fmla="*/ 493 h 548"/>
              <a:gd name="T50" fmla="*/ 171 w 548"/>
              <a:gd name="T51" fmla="*/ 378 h 548"/>
              <a:gd name="T52" fmla="*/ 154 w 548"/>
              <a:gd name="T53" fmla="*/ 315 h 548"/>
              <a:gd name="T54" fmla="*/ 259 w 548"/>
              <a:gd name="T55" fmla="*/ 290 h 548"/>
              <a:gd name="T56" fmla="*/ 259 w 548"/>
              <a:gd name="T57" fmla="*/ 259 h 548"/>
              <a:gd name="T58" fmla="*/ 154 w 548"/>
              <a:gd name="T59" fmla="*/ 232 h 548"/>
              <a:gd name="T60" fmla="*/ 171 w 548"/>
              <a:gd name="T61" fmla="*/ 170 h 548"/>
              <a:gd name="T62" fmla="*/ 259 w 548"/>
              <a:gd name="T63" fmla="*/ 259 h 548"/>
              <a:gd name="T64" fmla="*/ 185 w 548"/>
              <a:gd name="T65" fmla="*/ 141 h 548"/>
              <a:gd name="T66" fmla="*/ 217 w 548"/>
              <a:gd name="T67" fmla="*/ 92 h 548"/>
              <a:gd name="T68" fmla="*/ 259 w 548"/>
              <a:gd name="T69" fmla="*/ 53 h 548"/>
              <a:gd name="T70" fmla="*/ 515 w 548"/>
              <a:gd name="T71" fmla="*/ 259 h 548"/>
              <a:gd name="T72" fmla="*/ 406 w 548"/>
              <a:gd name="T73" fmla="*/ 155 h 548"/>
              <a:gd name="T74" fmla="*/ 515 w 548"/>
              <a:gd name="T75" fmla="*/ 259 h 548"/>
              <a:gd name="T76" fmla="*/ 393 w 548"/>
              <a:gd name="T77" fmla="*/ 127 h 548"/>
              <a:gd name="T78" fmla="*/ 436 w 548"/>
              <a:gd name="T79" fmla="*/ 95 h 548"/>
              <a:gd name="T80" fmla="*/ 304 w 548"/>
              <a:gd name="T81" fmla="*/ 65 h 548"/>
              <a:gd name="T82" fmla="*/ 353 w 548"/>
              <a:gd name="T83" fmla="*/ 123 h 548"/>
              <a:gd name="T84" fmla="*/ 289 w 548"/>
              <a:gd name="T85" fmla="*/ 157 h 548"/>
              <a:gd name="T86" fmla="*/ 289 w 548"/>
              <a:gd name="T87" fmla="*/ 189 h 548"/>
              <a:gd name="T88" fmla="*/ 385 w 548"/>
              <a:gd name="T89" fmla="*/ 194 h 548"/>
              <a:gd name="T90" fmla="*/ 397 w 548"/>
              <a:gd name="T91" fmla="*/ 259 h 548"/>
              <a:gd name="T92" fmla="*/ 289 w 548"/>
              <a:gd name="T93" fmla="*/ 189 h 548"/>
              <a:gd name="T94" fmla="*/ 397 w 548"/>
              <a:gd name="T95" fmla="*/ 290 h 548"/>
              <a:gd name="T96" fmla="*/ 385 w 548"/>
              <a:gd name="T97" fmla="*/ 355 h 548"/>
              <a:gd name="T98" fmla="*/ 289 w 548"/>
              <a:gd name="T99" fmla="*/ 359 h 548"/>
              <a:gd name="T100" fmla="*/ 289 w 548"/>
              <a:gd name="T101" fmla="*/ 493 h 548"/>
              <a:gd name="T102" fmla="*/ 363 w 548"/>
              <a:gd name="T103" fmla="*/ 408 h 548"/>
              <a:gd name="T104" fmla="*/ 331 w 548"/>
              <a:gd name="T105" fmla="*/ 456 h 548"/>
              <a:gd name="T106" fmla="*/ 289 w 548"/>
              <a:gd name="T107" fmla="*/ 493 h 548"/>
              <a:gd name="T108" fmla="*/ 393 w 548"/>
              <a:gd name="T109" fmla="*/ 421 h 548"/>
              <a:gd name="T110" fmla="*/ 319 w 548"/>
              <a:gd name="T111" fmla="*/ 511 h 548"/>
              <a:gd name="T112" fmla="*/ 406 w 548"/>
              <a:gd name="T113" fmla="*/ 392 h 548"/>
              <a:gd name="T114" fmla="*/ 515 w 548"/>
              <a:gd name="T115" fmla="*/ 290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8" h="548">
                <a:moveTo>
                  <a:pt x="481" y="95"/>
                </a:moveTo>
                <a:cubicBezTo>
                  <a:pt x="478" y="92"/>
                  <a:pt x="475" y="89"/>
                  <a:pt x="473" y="86"/>
                </a:cubicBezTo>
                <a:cubicBezTo>
                  <a:pt x="473" y="86"/>
                  <a:pt x="473" y="86"/>
                  <a:pt x="471" y="84"/>
                </a:cubicBezTo>
                <a:cubicBezTo>
                  <a:pt x="471" y="83"/>
                  <a:pt x="470" y="83"/>
                  <a:pt x="468" y="82"/>
                </a:cubicBezTo>
                <a:cubicBezTo>
                  <a:pt x="468" y="82"/>
                  <a:pt x="468" y="80"/>
                  <a:pt x="467" y="80"/>
                </a:cubicBezTo>
                <a:cubicBezTo>
                  <a:pt x="467" y="79"/>
                  <a:pt x="465" y="77"/>
                  <a:pt x="464" y="77"/>
                </a:cubicBezTo>
                <a:cubicBezTo>
                  <a:pt x="462" y="76"/>
                  <a:pt x="462" y="76"/>
                  <a:pt x="462" y="76"/>
                </a:cubicBezTo>
                <a:cubicBezTo>
                  <a:pt x="461" y="74"/>
                  <a:pt x="459" y="73"/>
                  <a:pt x="458" y="73"/>
                </a:cubicBezTo>
                <a:cubicBezTo>
                  <a:pt x="411" y="27"/>
                  <a:pt x="346" y="0"/>
                  <a:pt x="275" y="0"/>
                </a:cubicBezTo>
                <a:cubicBezTo>
                  <a:pt x="204" y="0"/>
                  <a:pt x="139" y="27"/>
                  <a:pt x="90" y="73"/>
                </a:cubicBezTo>
                <a:cubicBezTo>
                  <a:pt x="89" y="73"/>
                  <a:pt x="87" y="74"/>
                  <a:pt x="86" y="76"/>
                </a:cubicBezTo>
                <a:cubicBezTo>
                  <a:pt x="86" y="76"/>
                  <a:pt x="86" y="76"/>
                  <a:pt x="86" y="77"/>
                </a:cubicBezTo>
                <a:cubicBezTo>
                  <a:pt x="84" y="77"/>
                  <a:pt x="83" y="79"/>
                  <a:pt x="81" y="80"/>
                </a:cubicBezTo>
                <a:cubicBezTo>
                  <a:pt x="81" y="82"/>
                  <a:pt x="81" y="82"/>
                  <a:pt x="81" y="82"/>
                </a:cubicBezTo>
                <a:cubicBezTo>
                  <a:pt x="80" y="83"/>
                  <a:pt x="78" y="83"/>
                  <a:pt x="77" y="84"/>
                </a:cubicBezTo>
                <a:cubicBezTo>
                  <a:pt x="77" y="86"/>
                  <a:pt x="77" y="86"/>
                  <a:pt x="75" y="86"/>
                </a:cubicBezTo>
                <a:cubicBezTo>
                  <a:pt x="74" y="89"/>
                  <a:pt x="71" y="92"/>
                  <a:pt x="68" y="95"/>
                </a:cubicBezTo>
                <a:cubicBezTo>
                  <a:pt x="25" y="144"/>
                  <a:pt x="0" y="206"/>
                  <a:pt x="0" y="273"/>
                </a:cubicBezTo>
                <a:cubicBezTo>
                  <a:pt x="0" y="343"/>
                  <a:pt x="25" y="405"/>
                  <a:pt x="68" y="454"/>
                </a:cubicBezTo>
                <a:cubicBezTo>
                  <a:pt x="74" y="461"/>
                  <a:pt x="83" y="468"/>
                  <a:pt x="90" y="476"/>
                </a:cubicBezTo>
                <a:cubicBezTo>
                  <a:pt x="139" y="520"/>
                  <a:pt x="204" y="548"/>
                  <a:pt x="275" y="548"/>
                </a:cubicBezTo>
                <a:cubicBezTo>
                  <a:pt x="346" y="548"/>
                  <a:pt x="409" y="520"/>
                  <a:pt x="458" y="476"/>
                </a:cubicBezTo>
                <a:cubicBezTo>
                  <a:pt x="467" y="468"/>
                  <a:pt x="474" y="461"/>
                  <a:pt x="481" y="454"/>
                </a:cubicBezTo>
                <a:cubicBezTo>
                  <a:pt x="523" y="405"/>
                  <a:pt x="548" y="343"/>
                  <a:pt x="548" y="273"/>
                </a:cubicBezTo>
                <a:cubicBezTo>
                  <a:pt x="548" y="206"/>
                  <a:pt x="523" y="144"/>
                  <a:pt x="481" y="95"/>
                </a:cubicBezTo>
                <a:close/>
                <a:moveTo>
                  <a:pt x="229" y="37"/>
                </a:moveTo>
                <a:cubicBezTo>
                  <a:pt x="199" y="61"/>
                  <a:pt x="174" y="92"/>
                  <a:pt x="157" y="127"/>
                </a:cubicBezTo>
                <a:cubicBezTo>
                  <a:pt x="140" y="118"/>
                  <a:pt x="126" y="107"/>
                  <a:pt x="112" y="95"/>
                </a:cubicBezTo>
                <a:cubicBezTo>
                  <a:pt x="145" y="65"/>
                  <a:pt x="185" y="45"/>
                  <a:pt x="229" y="37"/>
                </a:cubicBezTo>
                <a:close/>
                <a:moveTo>
                  <a:pt x="90" y="118"/>
                </a:moveTo>
                <a:cubicBezTo>
                  <a:pt x="106" y="133"/>
                  <a:pt x="124" y="145"/>
                  <a:pt x="142" y="155"/>
                </a:cubicBezTo>
                <a:cubicBezTo>
                  <a:pt x="130" y="188"/>
                  <a:pt x="121" y="222"/>
                  <a:pt x="120" y="259"/>
                </a:cubicBezTo>
                <a:cubicBezTo>
                  <a:pt x="34" y="259"/>
                  <a:pt x="34" y="259"/>
                  <a:pt x="34" y="259"/>
                </a:cubicBezTo>
                <a:cubicBezTo>
                  <a:pt x="37" y="206"/>
                  <a:pt x="58" y="157"/>
                  <a:pt x="90" y="118"/>
                </a:cubicBezTo>
                <a:close/>
                <a:moveTo>
                  <a:pt x="34" y="290"/>
                </a:moveTo>
                <a:cubicBezTo>
                  <a:pt x="120" y="290"/>
                  <a:pt x="120" y="290"/>
                  <a:pt x="120" y="290"/>
                </a:cubicBezTo>
                <a:cubicBezTo>
                  <a:pt x="121" y="327"/>
                  <a:pt x="130" y="361"/>
                  <a:pt x="142" y="392"/>
                </a:cubicBezTo>
                <a:cubicBezTo>
                  <a:pt x="124" y="402"/>
                  <a:pt x="106" y="415"/>
                  <a:pt x="90" y="430"/>
                </a:cubicBezTo>
                <a:cubicBezTo>
                  <a:pt x="58" y="392"/>
                  <a:pt x="37" y="343"/>
                  <a:pt x="34" y="290"/>
                </a:cubicBezTo>
                <a:close/>
                <a:moveTo>
                  <a:pt x="112" y="454"/>
                </a:moveTo>
                <a:cubicBezTo>
                  <a:pt x="126" y="440"/>
                  <a:pt x="140" y="430"/>
                  <a:pt x="157" y="421"/>
                </a:cubicBezTo>
                <a:cubicBezTo>
                  <a:pt x="174" y="456"/>
                  <a:pt x="199" y="486"/>
                  <a:pt x="229" y="511"/>
                </a:cubicBezTo>
                <a:cubicBezTo>
                  <a:pt x="185" y="502"/>
                  <a:pt x="145" y="482"/>
                  <a:pt x="112" y="454"/>
                </a:cubicBezTo>
                <a:close/>
                <a:moveTo>
                  <a:pt x="259" y="493"/>
                </a:moveTo>
                <a:cubicBezTo>
                  <a:pt x="254" y="490"/>
                  <a:pt x="250" y="486"/>
                  <a:pt x="244" y="483"/>
                </a:cubicBezTo>
                <a:cubicBezTo>
                  <a:pt x="235" y="474"/>
                  <a:pt x="226" y="465"/>
                  <a:pt x="217" y="456"/>
                </a:cubicBezTo>
                <a:cubicBezTo>
                  <a:pt x="210" y="446"/>
                  <a:pt x="202" y="436"/>
                  <a:pt x="195" y="425"/>
                </a:cubicBezTo>
                <a:cubicBezTo>
                  <a:pt x="191" y="420"/>
                  <a:pt x="188" y="414"/>
                  <a:pt x="185" y="408"/>
                </a:cubicBezTo>
                <a:cubicBezTo>
                  <a:pt x="208" y="399"/>
                  <a:pt x="232" y="393"/>
                  <a:pt x="259" y="390"/>
                </a:cubicBezTo>
                <a:lnTo>
                  <a:pt x="259" y="493"/>
                </a:lnTo>
                <a:close/>
                <a:moveTo>
                  <a:pt x="259" y="359"/>
                </a:moveTo>
                <a:cubicBezTo>
                  <a:pt x="227" y="361"/>
                  <a:pt x="198" y="368"/>
                  <a:pt x="171" y="378"/>
                </a:cubicBezTo>
                <a:cubicBezTo>
                  <a:pt x="168" y="371"/>
                  <a:pt x="166" y="362"/>
                  <a:pt x="163" y="355"/>
                </a:cubicBezTo>
                <a:cubicBezTo>
                  <a:pt x="158" y="341"/>
                  <a:pt x="157" y="328"/>
                  <a:pt x="154" y="315"/>
                </a:cubicBezTo>
                <a:cubicBezTo>
                  <a:pt x="152" y="307"/>
                  <a:pt x="152" y="299"/>
                  <a:pt x="151" y="290"/>
                </a:cubicBezTo>
                <a:cubicBezTo>
                  <a:pt x="259" y="290"/>
                  <a:pt x="259" y="290"/>
                  <a:pt x="259" y="290"/>
                </a:cubicBezTo>
                <a:lnTo>
                  <a:pt x="259" y="359"/>
                </a:lnTo>
                <a:close/>
                <a:moveTo>
                  <a:pt x="259" y="259"/>
                </a:moveTo>
                <a:cubicBezTo>
                  <a:pt x="151" y="259"/>
                  <a:pt x="151" y="259"/>
                  <a:pt x="151" y="259"/>
                </a:cubicBezTo>
                <a:cubicBezTo>
                  <a:pt x="152" y="250"/>
                  <a:pt x="152" y="241"/>
                  <a:pt x="154" y="232"/>
                </a:cubicBezTo>
                <a:cubicBezTo>
                  <a:pt x="157" y="219"/>
                  <a:pt x="158" y="207"/>
                  <a:pt x="163" y="194"/>
                </a:cubicBezTo>
                <a:cubicBezTo>
                  <a:pt x="166" y="185"/>
                  <a:pt x="168" y="177"/>
                  <a:pt x="171" y="170"/>
                </a:cubicBezTo>
                <a:cubicBezTo>
                  <a:pt x="198" y="180"/>
                  <a:pt x="227" y="188"/>
                  <a:pt x="259" y="189"/>
                </a:cubicBezTo>
                <a:lnTo>
                  <a:pt x="259" y="259"/>
                </a:lnTo>
                <a:close/>
                <a:moveTo>
                  <a:pt x="259" y="157"/>
                </a:moveTo>
                <a:cubicBezTo>
                  <a:pt x="232" y="155"/>
                  <a:pt x="208" y="149"/>
                  <a:pt x="185" y="141"/>
                </a:cubicBezTo>
                <a:cubicBezTo>
                  <a:pt x="188" y="135"/>
                  <a:pt x="191" y="129"/>
                  <a:pt x="195" y="123"/>
                </a:cubicBezTo>
                <a:cubicBezTo>
                  <a:pt x="202" y="113"/>
                  <a:pt x="210" y="102"/>
                  <a:pt x="217" y="92"/>
                </a:cubicBezTo>
                <a:cubicBezTo>
                  <a:pt x="226" y="83"/>
                  <a:pt x="235" y="74"/>
                  <a:pt x="244" y="65"/>
                </a:cubicBezTo>
                <a:cubicBezTo>
                  <a:pt x="250" y="61"/>
                  <a:pt x="254" y="58"/>
                  <a:pt x="259" y="53"/>
                </a:cubicBezTo>
                <a:lnTo>
                  <a:pt x="259" y="157"/>
                </a:lnTo>
                <a:close/>
                <a:moveTo>
                  <a:pt x="515" y="259"/>
                </a:moveTo>
                <a:cubicBezTo>
                  <a:pt x="428" y="259"/>
                  <a:pt x="428" y="259"/>
                  <a:pt x="428" y="259"/>
                </a:cubicBezTo>
                <a:cubicBezTo>
                  <a:pt x="427" y="222"/>
                  <a:pt x="419" y="188"/>
                  <a:pt x="406" y="155"/>
                </a:cubicBezTo>
                <a:cubicBezTo>
                  <a:pt x="425" y="145"/>
                  <a:pt x="443" y="133"/>
                  <a:pt x="458" y="118"/>
                </a:cubicBezTo>
                <a:cubicBezTo>
                  <a:pt x="490" y="157"/>
                  <a:pt x="512" y="206"/>
                  <a:pt x="515" y="259"/>
                </a:cubicBezTo>
                <a:close/>
                <a:moveTo>
                  <a:pt x="436" y="95"/>
                </a:moveTo>
                <a:cubicBezTo>
                  <a:pt x="422" y="107"/>
                  <a:pt x="408" y="118"/>
                  <a:pt x="393" y="127"/>
                </a:cubicBezTo>
                <a:cubicBezTo>
                  <a:pt x="374" y="92"/>
                  <a:pt x="349" y="61"/>
                  <a:pt x="319" y="37"/>
                </a:cubicBezTo>
                <a:cubicBezTo>
                  <a:pt x="363" y="45"/>
                  <a:pt x="403" y="65"/>
                  <a:pt x="436" y="95"/>
                </a:cubicBezTo>
                <a:close/>
                <a:moveTo>
                  <a:pt x="289" y="53"/>
                </a:moveTo>
                <a:cubicBezTo>
                  <a:pt x="295" y="58"/>
                  <a:pt x="300" y="61"/>
                  <a:pt x="304" y="65"/>
                </a:cubicBezTo>
                <a:cubicBezTo>
                  <a:pt x="313" y="74"/>
                  <a:pt x="322" y="83"/>
                  <a:pt x="331" y="92"/>
                </a:cubicBezTo>
                <a:cubicBezTo>
                  <a:pt x="340" y="102"/>
                  <a:pt x="347" y="113"/>
                  <a:pt x="353" y="123"/>
                </a:cubicBezTo>
                <a:cubicBezTo>
                  <a:pt x="357" y="129"/>
                  <a:pt x="360" y="135"/>
                  <a:pt x="363" y="141"/>
                </a:cubicBezTo>
                <a:cubicBezTo>
                  <a:pt x="341" y="149"/>
                  <a:pt x="316" y="155"/>
                  <a:pt x="289" y="157"/>
                </a:cubicBezTo>
                <a:lnTo>
                  <a:pt x="289" y="53"/>
                </a:lnTo>
                <a:close/>
                <a:moveTo>
                  <a:pt x="289" y="189"/>
                </a:moveTo>
                <a:cubicBezTo>
                  <a:pt x="321" y="188"/>
                  <a:pt x="350" y="180"/>
                  <a:pt x="378" y="170"/>
                </a:cubicBezTo>
                <a:cubicBezTo>
                  <a:pt x="381" y="177"/>
                  <a:pt x="384" y="185"/>
                  <a:pt x="385" y="194"/>
                </a:cubicBezTo>
                <a:cubicBezTo>
                  <a:pt x="390" y="207"/>
                  <a:pt x="393" y="219"/>
                  <a:pt x="394" y="232"/>
                </a:cubicBezTo>
                <a:cubicBezTo>
                  <a:pt x="396" y="241"/>
                  <a:pt x="397" y="250"/>
                  <a:pt x="397" y="259"/>
                </a:cubicBezTo>
                <a:cubicBezTo>
                  <a:pt x="289" y="259"/>
                  <a:pt x="289" y="259"/>
                  <a:pt x="289" y="259"/>
                </a:cubicBezTo>
                <a:lnTo>
                  <a:pt x="289" y="189"/>
                </a:lnTo>
                <a:close/>
                <a:moveTo>
                  <a:pt x="289" y="290"/>
                </a:moveTo>
                <a:cubicBezTo>
                  <a:pt x="397" y="290"/>
                  <a:pt x="397" y="290"/>
                  <a:pt x="397" y="290"/>
                </a:cubicBezTo>
                <a:cubicBezTo>
                  <a:pt x="397" y="299"/>
                  <a:pt x="396" y="307"/>
                  <a:pt x="394" y="315"/>
                </a:cubicBezTo>
                <a:cubicBezTo>
                  <a:pt x="393" y="328"/>
                  <a:pt x="390" y="341"/>
                  <a:pt x="385" y="355"/>
                </a:cubicBezTo>
                <a:cubicBezTo>
                  <a:pt x="384" y="362"/>
                  <a:pt x="381" y="371"/>
                  <a:pt x="378" y="378"/>
                </a:cubicBezTo>
                <a:cubicBezTo>
                  <a:pt x="350" y="368"/>
                  <a:pt x="321" y="361"/>
                  <a:pt x="289" y="359"/>
                </a:cubicBezTo>
                <a:lnTo>
                  <a:pt x="289" y="290"/>
                </a:lnTo>
                <a:close/>
                <a:moveTo>
                  <a:pt x="289" y="493"/>
                </a:moveTo>
                <a:cubicBezTo>
                  <a:pt x="289" y="390"/>
                  <a:pt x="289" y="390"/>
                  <a:pt x="289" y="390"/>
                </a:cubicBezTo>
                <a:cubicBezTo>
                  <a:pt x="316" y="393"/>
                  <a:pt x="341" y="399"/>
                  <a:pt x="363" y="408"/>
                </a:cubicBezTo>
                <a:cubicBezTo>
                  <a:pt x="360" y="414"/>
                  <a:pt x="357" y="420"/>
                  <a:pt x="353" y="425"/>
                </a:cubicBezTo>
                <a:cubicBezTo>
                  <a:pt x="347" y="436"/>
                  <a:pt x="340" y="446"/>
                  <a:pt x="331" y="456"/>
                </a:cubicBezTo>
                <a:cubicBezTo>
                  <a:pt x="322" y="465"/>
                  <a:pt x="313" y="474"/>
                  <a:pt x="304" y="483"/>
                </a:cubicBezTo>
                <a:cubicBezTo>
                  <a:pt x="300" y="486"/>
                  <a:pt x="295" y="490"/>
                  <a:pt x="289" y="493"/>
                </a:cubicBezTo>
                <a:close/>
                <a:moveTo>
                  <a:pt x="319" y="511"/>
                </a:moveTo>
                <a:cubicBezTo>
                  <a:pt x="349" y="486"/>
                  <a:pt x="374" y="456"/>
                  <a:pt x="393" y="421"/>
                </a:cubicBezTo>
                <a:cubicBezTo>
                  <a:pt x="408" y="430"/>
                  <a:pt x="422" y="440"/>
                  <a:pt x="436" y="454"/>
                </a:cubicBezTo>
                <a:cubicBezTo>
                  <a:pt x="403" y="482"/>
                  <a:pt x="363" y="502"/>
                  <a:pt x="319" y="511"/>
                </a:cubicBezTo>
                <a:close/>
                <a:moveTo>
                  <a:pt x="458" y="430"/>
                </a:moveTo>
                <a:cubicBezTo>
                  <a:pt x="443" y="415"/>
                  <a:pt x="425" y="402"/>
                  <a:pt x="406" y="392"/>
                </a:cubicBezTo>
                <a:cubicBezTo>
                  <a:pt x="419" y="361"/>
                  <a:pt x="427" y="327"/>
                  <a:pt x="428" y="290"/>
                </a:cubicBezTo>
                <a:cubicBezTo>
                  <a:pt x="515" y="290"/>
                  <a:pt x="515" y="290"/>
                  <a:pt x="515" y="290"/>
                </a:cubicBezTo>
                <a:cubicBezTo>
                  <a:pt x="512" y="343"/>
                  <a:pt x="490" y="392"/>
                  <a:pt x="458" y="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p>
            <a:pPr defTabSz="914400">
              <a:defRPr/>
            </a:pPr>
            <a:endParaRPr lang="en-AU" sz="1800" kern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8" name="AutoShape 130"/>
          <p:cNvSpPr/>
          <p:nvPr/>
        </p:nvSpPr>
        <p:spPr bwMode="auto">
          <a:xfrm>
            <a:off x="458470" y="3970655"/>
            <a:ext cx="313055" cy="288925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文本框 25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200660" y="409575"/>
            <a:ext cx="3880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DataBase trong SQL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569595" y="0"/>
            <a:ext cx="10396220" cy="514921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87630" y="1524635"/>
            <a:ext cx="30079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>
                <a:solidFill>
                  <a:srgbClr val="FF0000"/>
                </a:solidFill>
              </a:rPr>
              <a:t>Xem các sự kiện quyên góp</a:t>
            </a:r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-20955" y="2021840"/>
            <a:ext cx="9088120" cy="334899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639695" y="77470"/>
            <a:ext cx="3857625" cy="61150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3007995" y="744220"/>
            <a:ext cx="303022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>
                <a:solidFill>
                  <a:srgbClr val="FF0000"/>
                </a:solidFill>
              </a:rPr>
              <a:t>Hiển thị sự kiện theo chế độ lọc</a:t>
            </a:r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103620" y="1524635"/>
            <a:ext cx="2874010" cy="46672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6103620" y="1125855"/>
            <a:ext cx="2100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và chế độ tìm kiếm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3" grpId="0" bldLvl="0" animBg="1"/>
      <p:bldP spid="13" grpId="1" animBg="1"/>
      <p:bldP spid="11" grpId="0"/>
      <p:bldP spid="11" grpId="1"/>
      <p:bldP spid="17" grpId="0"/>
      <p:bldP spid="17" grpId="1"/>
      <p:bldP spid="18" grpId="0" bldLvl="0" animBg="1"/>
      <p:bldP spid="18" grpId="1" animBg="1"/>
      <p:bldP spid="19" grpId="0"/>
      <p:bldP spid="1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569595" y="0"/>
            <a:ext cx="10396220" cy="514921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028940" y="815975"/>
            <a:ext cx="904875" cy="46799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7028815" y="1196340"/>
            <a:ext cx="1063625" cy="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6569075" y="1283970"/>
            <a:ext cx="239458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1600">
                <a:solidFill>
                  <a:srgbClr val="FF0000"/>
                </a:solidFill>
              </a:rPr>
              <a:t>đăng ký trở thành USER</a:t>
            </a:r>
            <a:endParaRPr lang="en-US" sz="16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animBg="1"/>
      <p:bldP spid="3" grpId="1" animBg="1"/>
    </p:bldLst>
  </p:timing>
</p:sld>
</file>

<file path=ppt/tags/tag1.xml><?xml version="1.0" encoding="utf-8"?>
<p:tagLst xmlns:p="http://schemas.openxmlformats.org/presentationml/2006/main">
  <p:tag name="PA" val="v4.1.1"/>
</p:tagLst>
</file>

<file path=ppt/tags/tag2.xml><?xml version="1.0" encoding="utf-8"?>
<p:tagLst xmlns:p="http://schemas.openxmlformats.org/presentationml/2006/main">
  <p:tag name="PA" val="v4.1.1"/>
</p:tagLst>
</file>

<file path=ppt/theme/theme1.xml><?xml version="1.0" encoding="utf-8"?>
<a:theme xmlns:a="http://schemas.openxmlformats.org/drawingml/2006/main" name="Office Theme">
  <a:themeElements>
    <a:clrScheme name="北欧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262626"/>
      </a:accent1>
      <a:accent2>
        <a:srgbClr val="3F3F3F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标准1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2485</Words>
  <Application>WPS Presentation</Application>
  <PresentationFormat>全屏显示(16:9)</PresentationFormat>
  <Paragraphs>148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SimSun</vt:lpstr>
      <vt:lpstr>Wingdings</vt:lpstr>
      <vt:lpstr>Microsoft YaHei</vt:lpstr>
      <vt:lpstr>Arial</vt:lpstr>
      <vt:lpstr>Arial Unicode MS</vt:lpstr>
      <vt:lpstr>Verdana</vt:lpstr>
      <vt:lpstr>Tahoma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 哒哒</dc:creator>
  <cp:lastModifiedBy>WPS_1659933351</cp:lastModifiedBy>
  <cp:revision>84</cp:revision>
  <dcterms:created xsi:type="dcterms:W3CDTF">2018-04-23T12:06:00Z</dcterms:created>
  <dcterms:modified xsi:type="dcterms:W3CDTF">2022-08-10T14:56:07Z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1033-11.2.0.11251</vt:lpwstr>
  </property>
  <property fmtid="{D5CDD505-2E9C-101B-9397-08002B2CF9AE}" pid="3" name="ICV">
    <vt:lpwstr>0318A4C86CB641AA944D21B475BDA00F</vt:lpwstr>
  </property>
</Properties>
</file>